
<file path=[Content_Types].xml><?xml version="1.0" encoding="utf-8"?>
<Types xmlns="http://schemas.openxmlformats.org/package/2006/content-types">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8CE6FD7-A16A-46C9-B59D-60AA3675B601}">
  <a:tblStyle styleId="{D8CE6FD7-A16A-46C9-B59D-60AA3675B601}"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5" Type="http://schemas.openxmlformats.org/officeDocument/2006/relationships/slide" Target="slides/slide19.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png>
</file>

<file path=ppt/media/image5.png>
</file>

<file path=ppt/media/image6.png>
</file>

<file path=ppt/media/image7.png>
</file>

<file path=ppt/media/image8.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15dcb63adff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15dcb63adff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15dcb63adff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15dcb63adff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15dcb63adff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15dcb63adff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15dcb63adff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15dcb63adff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15dcb63adff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15dcb63adff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15db8df0d8d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15db8df0d8d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15dcb63adff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15dcb63adff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15db8df0d8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15db8df0d8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15dcb63adff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15dcb63adff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15db8df0d8d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15db8df0d8d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15db8df0d8d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15db8df0d8d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15dcb63adff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15dcb63adff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f2a61ed108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f2a61ed108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15db8df0d8d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15db8df0d8d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15db8df0d8d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15db8df0d8d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15dd517e675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15dd517e675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15915673a8a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15915673a8a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15915673a8a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15915673a8a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15dcb63adff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15dcb63adff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hyperlink" Target="https://replit.com/@MsMolinaECHS/Compound-Boolean-Expressions-1#Main.java" TargetMode="External"/><Relationship Id="rId4" Type="http://schemas.openxmlformats.org/officeDocument/2006/relationships/hyperlink" Target="https://replit.com/@MsMolinaECHS/Compound-Boolean-Expressions-2#Main.java" TargetMode="External"/><Relationship Id="rId5" Type="http://schemas.openxmlformats.org/officeDocument/2006/relationships/hyperlink" Target="https://replit.com/@MsMolinaECHS/cafeteria"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8.g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9/26/22</a:t>
            </a:r>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Why is it ! for logical negation?</a:t>
            </a:r>
            <a:endParaRPr/>
          </a:p>
        </p:txBody>
      </p:sp>
      <p:sp>
        <p:nvSpPr>
          <p:cNvPr id="154" name="Google Shape;154;p22"/>
          <p:cNvSpPr txBox="1"/>
          <p:nvPr>
            <p:ph idx="1" type="body"/>
          </p:nvPr>
        </p:nvSpPr>
        <p:spPr>
          <a:xfrm>
            <a:off x="311700" y="1152475"/>
            <a:ext cx="528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This dates back even before C, to the B programming language! (1969)</a:t>
            </a:r>
            <a:endParaRPr/>
          </a:p>
          <a:p>
            <a:pPr indent="-342900" lvl="0" marL="457200" rtl="0" algn="l">
              <a:spcBef>
                <a:spcPts val="0"/>
              </a:spcBef>
              <a:spcAft>
                <a:spcPts val="0"/>
              </a:spcAft>
              <a:buSzPts val="1800"/>
              <a:buChar char="●"/>
            </a:pPr>
            <a:r>
              <a:rPr lang="en"/>
              <a:t>Python's equivalent operator is the word </a:t>
            </a:r>
            <a:r>
              <a:rPr lang="en">
                <a:latin typeface="Courier New"/>
                <a:ea typeface="Courier New"/>
                <a:cs typeface="Courier New"/>
                <a:sym typeface="Courier New"/>
              </a:rPr>
              <a:t>not</a:t>
            </a:r>
            <a:endParaRPr>
              <a:latin typeface="Courier New"/>
              <a:ea typeface="Courier New"/>
              <a:cs typeface="Courier New"/>
              <a:sym typeface="Courier New"/>
            </a:endParaRPr>
          </a:p>
          <a:p>
            <a:pPr indent="-342900" lvl="0" marL="457200" rtl="0" algn="l">
              <a:spcBef>
                <a:spcPts val="0"/>
              </a:spcBef>
              <a:spcAft>
                <a:spcPts val="0"/>
              </a:spcAft>
              <a:buSzPts val="1800"/>
              <a:buChar char="●"/>
            </a:pPr>
            <a:r>
              <a:rPr lang="en"/>
              <a:t>In logic, the symbol "¬" is often used to represent negation… but it is hard to type, and was even harder to type back in 1969! Keyboards usually have an exclamation point, though!</a:t>
            </a:r>
            <a:endParaRPr/>
          </a:p>
          <a:p>
            <a:pPr indent="-342900" lvl="0" marL="457200" rtl="0" algn="l">
              <a:spcBef>
                <a:spcPts val="0"/>
              </a:spcBef>
              <a:spcAft>
                <a:spcPts val="0"/>
              </a:spcAft>
              <a:buSzPts val="1800"/>
              <a:buChar char="●"/>
            </a:pPr>
            <a:r>
              <a:rPr lang="en"/>
              <a:t>As Wikipedia says, people pronounce </a:t>
            </a:r>
            <a:r>
              <a:rPr lang="en">
                <a:latin typeface="Courier New"/>
                <a:ea typeface="Courier New"/>
                <a:cs typeface="Courier New"/>
                <a:sym typeface="Courier New"/>
              </a:rPr>
              <a:t>!</a:t>
            </a:r>
            <a:r>
              <a:rPr lang="en"/>
              <a:t> as "bang" or "not"</a:t>
            </a:r>
            <a:endParaRPr/>
          </a:p>
        </p:txBody>
      </p:sp>
      <p:pic>
        <p:nvPicPr>
          <p:cNvPr id="155" name="Google Shape;155;p22"/>
          <p:cNvPicPr preferRelativeResize="0"/>
          <p:nvPr/>
        </p:nvPicPr>
        <p:blipFill>
          <a:blip r:embed="rId3">
            <a:alphaModFix/>
          </a:blip>
          <a:stretch>
            <a:fillRect/>
          </a:stretch>
        </p:blipFill>
        <p:spPr>
          <a:xfrm>
            <a:off x="6109250" y="1215400"/>
            <a:ext cx="2457450" cy="2971800"/>
          </a:xfrm>
          <a:prstGeom prst="rect">
            <a:avLst/>
          </a:prstGeom>
          <a:noFill/>
          <a:ln>
            <a:noFill/>
          </a:ln>
        </p:spPr>
      </p:pic>
      <p:sp>
        <p:nvSpPr>
          <p:cNvPr id="156" name="Google Shape;156;p22"/>
          <p:cNvSpPr txBox="1"/>
          <p:nvPr/>
        </p:nvSpPr>
        <p:spPr>
          <a:xfrm>
            <a:off x="6010250" y="448375"/>
            <a:ext cx="29931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Various notations to represent</a:t>
            </a:r>
            <a:endParaRPr/>
          </a:p>
          <a:p>
            <a:pPr indent="0" lvl="0" marL="0" rtl="0" algn="l">
              <a:spcBef>
                <a:spcPts val="0"/>
              </a:spcBef>
              <a:spcAft>
                <a:spcPts val="0"/>
              </a:spcAft>
              <a:buNone/>
            </a:pPr>
            <a:r>
              <a:rPr lang="en"/>
              <a:t>logical negation (Wikipedia)</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Truth Table - &amp;&amp;</a:t>
            </a:r>
            <a:endParaRPr/>
          </a:p>
        </p:txBody>
      </p:sp>
      <p:graphicFrame>
        <p:nvGraphicFramePr>
          <p:cNvPr id="162" name="Google Shape;162;p23"/>
          <p:cNvGraphicFramePr/>
          <p:nvPr/>
        </p:nvGraphicFramePr>
        <p:xfrm>
          <a:off x="952500" y="1619250"/>
          <a:ext cx="3000000" cy="3000000"/>
        </p:xfrm>
        <a:graphic>
          <a:graphicData uri="http://schemas.openxmlformats.org/drawingml/2006/table">
            <a:tbl>
              <a:tblPr>
                <a:noFill/>
                <a:tableStyleId>{D8CE6FD7-A16A-46C9-B59D-60AA3675B601}</a:tableStyleId>
              </a:tblPr>
              <a:tblGrid>
                <a:gridCol w="2413000"/>
                <a:gridCol w="2413000"/>
                <a:gridCol w="2413000"/>
              </a:tblGrid>
              <a:tr h="381000">
                <a:tc>
                  <a:txBody>
                    <a:bodyPr/>
                    <a:lstStyle/>
                    <a:p>
                      <a:pPr indent="0" lvl="0" marL="0" rtl="0" algn="ctr">
                        <a:spcBef>
                          <a:spcPts val="0"/>
                        </a:spcBef>
                        <a:spcAft>
                          <a:spcPts val="0"/>
                        </a:spcAft>
                        <a:buNone/>
                      </a:pPr>
                      <a:r>
                        <a:rPr b="1" lang="en">
                          <a:latin typeface="Courier New"/>
                          <a:ea typeface="Courier New"/>
                          <a:cs typeface="Courier New"/>
                          <a:sym typeface="Courier New"/>
                        </a:rPr>
                        <a:t>p</a:t>
                      </a:r>
                      <a:endParaRPr b="1">
                        <a:latin typeface="Courier New"/>
                        <a:ea typeface="Courier New"/>
                        <a:cs typeface="Courier New"/>
                        <a:sym typeface="Courier New"/>
                      </a:endParaRPr>
                    </a:p>
                  </a:txBody>
                  <a:tcPr marT="91425" marB="91425" marR="91425" marL="91425"/>
                </a:tc>
                <a:tc>
                  <a:txBody>
                    <a:bodyPr/>
                    <a:lstStyle/>
                    <a:p>
                      <a:pPr indent="0" lvl="0" marL="0" rtl="0" algn="ctr">
                        <a:spcBef>
                          <a:spcPts val="0"/>
                        </a:spcBef>
                        <a:spcAft>
                          <a:spcPts val="0"/>
                        </a:spcAft>
                        <a:buNone/>
                      </a:pPr>
                      <a:r>
                        <a:rPr b="1" lang="en">
                          <a:latin typeface="Courier New"/>
                          <a:ea typeface="Courier New"/>
                          <a:cs typeface="Courier New"/>
                          <a:sym typeface="Courier New"/>
                        </a:rPr>
                        <a:t>q</a:t>
                      </a:r>
                      <a:endParaRPr b="1">
                        <a:latin typeface="Courier New"/>
                        <a:ea typeface="Courier New"/>
                        <a:cs typeface="Courier New"/>
                        <a:sym typeface="Courier New"/>
                      </a:endParaRPr>
                    </a:p>
                  </a:txBody>
                  <a:tcPr marT="91425" marB="91425" marR="91425" marL="91425"/>
                </a:tc>
                <a:tc>
                  <a:txBody>
                    <a:bodyPr/>
                    <a:lstStyle/>
                    <a:p>
                      <a:pPr indent="0" lvl="0" marL="0" rtl="0" algn="ctr">
                        <a:spcBef>
                          <a:spcPts val="0"/>
                        </a:spcBef>
                        <a:spcAft>
                          <a:spcPts val="0"/>
                        </a:spcAft>
                        <a:buNone/>
                      </a:pPr>
                      <a:r>
                        <a:rPr b="1" lang="en">
                          <a:latin typeface="Courier New"/>
                          <a:ea typeface="Courier New"/>
                          <a:cs typeface="Courier New"/>
                          <a:sym typeface="Courier New"/>
                        </a:rPr>
                        <a:t>p &amp;&amp; q</a:t>
                      </a:r>
                      <a:endParaRPr b="1">
                        <a:latin typeface="Courier New"/>
                        <a:ea typeface="Courier New"/>
                        <a:cs typeface="Courier New"/>
                        <a:sym typeface="Courier New"/>
                      </a:endParaRPr>
                    </a:p>
                  </a:txBody>
                  <a:tcPr marT="91425" marB="91425" marR="91425" marL="91425"/>
                </a:tc>
              </a:tr>
              <a:tr h="381000">
                <a:tc>
                  <a:txBody>
                    <a:bodyPr/>
                    <a:lstStyle/>
                    <a:p>
                      <a:pPr indent="0" lvl="0" marL="0" rtl="0" algn="ctr">
                        <a:spcBef>
                          <a:spcPts val="0"/>
                        </a:spcBef>
                        <a:spcAft>
                          <a:spcPts val="0"/>
                        </a:spcAft>
                        <a:buNone/>
                      </a:pPr>
                      <a:r>
                        <a:rPr lang="en">
                          <a:latin typeface="Courier New"/>
                          <a:ea typeface="Courier New"/>
                          <a:cs typeface="Courier New"/>
                          <a:sym typeface="Courier New"/>
                        </a:rPr>
                        <a:t>true</a:t>
                      </a:r>
                      <a:endParaRPr>
                        <a:latin typeface="Courier New"/>
                        <a:ea typeface="Courier New"/>
                        <a:cs typeface="Courier New"/>
                        <a:sym typeface="Courier New"/>
                      </a:endParaRPr>
                    </a:p>
                  </a:txBody>
                  <a:tcPr marT="91425" marB="91425" marR="91425" marL="91425"/>
                </a:tc>
                <a:tc>
                  <a:txBody>
                    <a:bodyPr/>
                    <a:lstStyle/>
                    <a:p>
                      <a:pPr indent="0" lvl="0" marL="0" rtl="0" algn="ctr">
                        <a:spcBef>
                          <a:spcPts val="0"/>
                        </a:spcBef>
                        <a:spcAft>
                          <a:spcPts val="0"/>
                        </a:spcAft>
                        <a:buClr>
                          <a:schemeClr val="dk1"/>
                        </a:buClr>
                        <a:buSzPts val="1100"/>
                        <a:buFont typeface="Arial"/>
                        <a:buNone/>
                      </a:pPr>
                      <a:r>
                        <a:rPr lang="en">
                          <a:solidFill>
                            <a:schemeClr val="dk1"/>
                          </a:solidFill>
                          <a:latin typeface="Courier New"/>
                          <a:ea typeface="Courier New"/>
                          <a:cs typeface="Courier New"/>
                          <a:sym typeface="Courier New"/>
                        </a:rPr>
                        <a:t>true</a:t>
                      </a:r>
                      <a:endParaRPr/>
                    </a:p>
                  </a:txBody>
                  <a:tcPr marT="91425" marB="91425" marR="91425" marL="91425"/>
                </a:tc>
                <a:tc>
                  <a:txBody>
                    <a:bodyPr/>
                    <a:lstStyle/>
                    <a:p>
                      <a:pPr indent="0" lvl="0" marL="0" rtl="0" algn="ctr">
                        <a:spcBef>
                          <a:spcPts val="0"/>
                        </a:spcBef>
                        <a:spcAft>
                          <a:spcPts val="0"/>
                        </a:spcAft>
                        <a:buClr>
                          <a:schemeClr val="dk1"/>
                        </a:buClr>
                        <a:buSzPts val="1100"/>
                        <a:buFont typeface="Arial"/>
                        <a:buNone/>
                      </a:pPr>
                      <a:r>
                        <a:rPr lang="en">
                          <a:solidFill>
                            <a:schemeClr val="dk1"/>
                          </a:solidFill>
                          <a:latin typeface="Courier New"/>
                          <a:ea typeface="Courier New"/>
                          <a:cs typeface="Courier New"/>
                          <a:sym typeface="Courier New"/>
                        </a:rPr>
                        <a:t>true</a:t>
                      </a:r>
                      <a:endParaRPr/>
                    </a:p>
                  </a:txBody>
                  <a:tcPr marT="91425" marB="91425" marR="91425" marL="91425"/>
                </a:tc>
              </a:tr>
              <a:tr h="381000">
                <a:tc>
                  <a:txBody>
                    <a:bodyPr/>
                    <a:lstStyle/>
                    <a:p>
                      <a:pPr indent="0" lvl="0" marL="0" rtl="0" algn="ctr">
                        <a:spcBef>
                          <a:spcPts val="0"/>
                        </a:spcBef>
                        <a:spcAft>
                          <a:spcPts val="0"/>
                        </a:spcAft>
                        <a:buClr>
                          <a:schemeClr val="dk1"/>
                        </a:buClr>
                        <a:buSzPts val="1100"/>
                        <a:buFont typeface="Arial"/>
                        <a:buNone/>
                      </a:pPr>
                      <a:r>
                        <a:rPr lang="en">
                          <a:solidFill>
                            <a:schemeClr val="dk1"/>
                          </a:solidFill>
                          <a:latin typeface="Courier New"/>
                          <a:ea typeface="Courier New"/>
                          <a:cs typeface="Courier New"/>
                          <a:sym typeface="Courier New"/>
                        </a:rPr>
                        <a:t>true</a:t>
                      </a:r>
                      <a:endParaRPr/>
                    </a:p>
                  </a:txBody>
                  <a:tcPr marT="91425" marB="91425" marR="91425" marL="91425"/>
                </a:tc>
                <a:tc>
                  <a:txBody>
                    <a:bodyPr/>
                    <a:lstStyle/>
                    <a:p>
                      <a:pPr indent="0" lvl="0" marL="0" rtl="0" algn="ctr">
                        <a:spcBef>
                          <a:spcPts val="0"/>
                        </a:spcBef>
                        <a:spcAft>
                          <a:spcPts val="0"/>
                        </a:spcAft>
                        <a:buClr>
                          <a:schemeClr val="dk1"/>
                        </a:buClr>
                        <a:buSzPts val="1100"/>
                        <a:buFont typeface="Arial"/>
                        <a:buNone/>
                      </a:pPr>
                      <a:r>
                        <a:rPr lang="en">
                          <a:solidFill>
                            <a:schemeClr val="dk1"/>
                          </a:solidFill>
                          <a:latin typeface="Courier New"/>
                          <a:ea typeface="Courier New"/>
                          <a:cs typeface="Courier New"/>
                          <a:sym typeface="Courier New"/>
                        </a:rPr>
                        <a:t>false</a:t>
                      </a:r>
                      <a:endParaRPr>
                        <a:latin typeface="Courier New"/>
                        <a:ea typeface="Courier New"/>
                        <a:cs typeface="Courier New"/>
                        <a:sym typeface="Courier New"/>
                      </a:endParaRPr>
                    </a:p>
                  </a:txBody>
                  <a:tcPr marT="91425" marB="91425" marR="91425" marL="91425"/>
                </a:tc>
                <a:tc>
                  <a:txBody>
                    <a:bodyPr/>
                    <a:lstStyle/>
                    <a:p>
                      <a:pPr indent="0" lvl="0" marL="0" rtl="0" algn="ctr">
                        <a:spcBef>
                          <a:spcPts val="0"/>
                        </a:spcBef>
                        <a:spcAft>
                          <a:spcPts val="0"/>
                        </a:spcAft>
                        <a:buNone/>
                      </a:pPr>
                      <a:r>
                        <a:rPr lang="en">
                          <a:solidFill>
                            <a:schemeClr val="dk1"/>
                          </a:solidFill>
                          <a:latin typeface="Courier New"/>
                          <a:ea typeface="Courier New"/>
                          <a:cs typeface="Courier New"/>
                          <a:sym typeface="Courier New"/>
                        </a:rPr>
                        <a:t>false</a:t>
                      </a:r>
                      <a:endParaRPr/>
                    </a:p>
                  </a:txBody>
                  <a:tcPr marT="91425" marB="91425" marR="91425" marL="91425"/>
                </a:tc>
              </a:tr>
              <a:tr h="381000">
                <a:tc>
                  <a:txBody>
                    <a:bodyPr/>
                    <a:lstStyle/>
                    <a:p>
                      <a:pPr indent="0" lvl="0" marL="0" rtl="0" algn="ctr">
                        <a:spcBef>
                          <a:spcPts val="0"/>
                        </a:spcBef>
                        <a:spcAft>
                          <a:spcPts val="0"/>
                        </a:spcAft>
                        <a:buClr>
                          <a:schemeClr val="dk1"/>
                        </a:buClr>
                        <a:buSzPts val="1100"/>
                        <a:buFont typeface="Arial"/>
                        <a:buNone/>
                      </a:pPr>
                      <a:r>
                        <a:rPr lang="en">
                          <a:solidFill>
                            <a:schemeClr val="dk1"/>
                          </a:solidFill>
                          <a:latin typeface="Courier New"/>
                          <a:ea typeface="Courier New"/>
                          <a:cs typeface="Courier New"/>
                          <a:sym typeface="Courier New"/>
                        </a:rPr>
                        <a:t>false</a:t>
                      </a:r>
                      <a:endParaRPr/>
                    </a:p>
                  </a:txBody>
                  <a:tcPr marT="91425" marB="91425" marR="91425" marL="91425"/>
                </a:tc>
                <a:tc>
                  <a:txBody>
                    <a:bodyPr/>
                    <a:lstStyle/>
                    <a:p>
                      <a:pPr indent="0" lvl="0" marL="0" rtl="0" algn="ctr">
                        <a:spcBef>
                          <a:spcPts val="0"/>
                        </a:spcBef>
                        <a:spcAft>
                          <a:spcPts val="0"/>
                        </a:spcAft>
                        <a:buClr>
                          <a:schemeClr val="dk1"/>
                        </a:buClr>
                        <a:buSzPts val="1100"/>
                        <a:buFont typeface="Arial"/>
                        <a:buNone/>
                      </a:pPr>
                      <a:r>
                        <a:rPr lang="en">
                          <a:solidFill>
                            <a:schemeClr val="dk1"/>
                          </a:solidFill>
                          <a:latin typeface="Courier New"/>
                          <a:ea typeface="Courier New"/>
                          <a:cs typeface="Courier New"/>
                          <a:sym typeface="Courier New"/>
                        </a:rPr>
                        <a:t>true</a:t>
                      </a:r>
                      <a:endParaRPr/>
                    </a:p>
                  </a:txBody>
                  <a:tcPr marT="91425" marB="91425" marR="91425" marL="91425"/>
                </a:tc>
                <a:tc>
                  <a:txBody>
                    <a:bodyPr/>
                    <a:lstStyle/>
                    <a:p>
                      <a:pPr indent="0" lvl="0" marL="0" rtl="0" algn="ctr">
                        <a:spcBef>
                          <a:spcPts val="0"/>
                        </a:spcBef>
                        <a:spcAft>
                          <a:spcPts val="0"/>
                        </a:spcAft>
                        <a:buClr>
                          <a:schemeClr val="dk1"/>
                        </a:buClr>
                        <a:buSzPts val="1100"/>
                        <a:buFont typeface="Arial"/>
                        <a:buNone/>
                      </a:pPr>
                      <a:r>
                        <a:rPr lang="en">
                          <a:solidFill>
                            <a:schemeClr val="dk1"/>
                          </a:solidFill>
                          <a:latin typeface="Courier New"/>
                          <a:ea typeface="Courier New"/>
                          <a:cs typeface="Courier New"/>
                          <a:sym typeface="Courier New"/>
                        </a:rPr>
                        <a:t>false</a:t>
                      </a:r>
                      <a:endParaRPr/>
                    </a:p>
                  </a:txBody>
                  <a:tcPr marT="91425" marB="91425" marR="91425" marL="91425"/>
                </a:tc>
              </a:tr>
              <a:tr h="381000">
                <a:tc>
                  <a:txBody>
                    <a:bodyPr/>
                    <a:lstStyle/>
                    <a:p>
                      <a:pPr indent="0" lvl="0" marL="0" rtl="0" algn="ctr">
                        <a:spcBef>
                          <a:spcPts val="0"/>
                        </a:spcBef>
                        <a:spcAft>
                          <a:spcPts val="0"/>
                        </a:spcAft>
                        <a:buClr>
                          <a:schemeClr val="dk1"/>
                        </a:buClr>
                        <a:buSzPts val="1100"/>
                        <a:buFont typeface="Arial"/>
                        <a:buNone/>
                      </a:pPr>
                      <a:r>
                        <a:rPr lang="en">
                          <a:solidFill>
                            <a:schemeClr val="dk1"/>
                          </a:solidFill>
                          <a:latin typeface="Courier New"/>
                          <a:ea typeface="Courier New"/>
                          <a:cs typeface="Courier New"/>
                          <a:sym typeface="Courier New"/>
                        </a:rPr>
                        <a:t>false</a:t>
                      </a:r>
                      <a:endParaRPr/>
                    </a:p>
                  </a:txBody>
                  <a:tcPr marT="91425" marB="91425" marR="91425" marL="91425"/>
                </a:tc>
                <a:tc>
                  <a:txBody>
                    <a:bodyPr/>
                    <a:lstStyle/>
                    <a:p>
                      <a:pPr indent="0" lvl="0" marL="0" rtl="0" algn="ctr">
                        <a:spcBef>
                          <a:spcPts val="0"/>
                        </a:spcBef>
                        <a:spcAft>
                          <a:spcPts val="0"/>
                        </a:spcAft>
                        <a:buClr>
                          <a:schemeClr val="dk1"/>
                        </a:buClr>
                        <a:buSzPts val="1100"/>
                        <a:buFont typeface="Arial"/>
                        <a:buNone/>
                      </a:pPr>
                      <a:r>
                        <a:rPr lang="en">
                          <a:solidFill>
                            <a:schemeClr val="dk1"/>
                          </a:solidFill>
                          <a:latin typeface="Courier New"/>
                          <a:ea typeface="Courier New"/>
                          <a:cs typeface="Courier New"/>
                          <a:sym typeface="Courier New"/>
                        </a:rPr>
                        <a:t>false</a:t>
                      </a:r>
                      <a:endParaRPr/>
                    </a:p>
                  </a:txBody>
                  <a:tcPr marT="91425" marB="91425" marR="91425" marL="91425"/>
                </a:tc>
                <a:tc>
                  <a:txBody>
                    <a:bodyPr/>
                    <a:lstStyle/>
                    <a:p>
                      <a:pPr indent="0" lvl="0" marL="0" rtl="0" algn="ctr">
                        <a:spcBef>
                          <a:spcPts val="0"/>
                        </a:spcBef>
                        <a:spcAft>
                          <a:spcPts val="0"/>
                        </a:spcAft>
                        <a:buClr>
                          <a:schemeClr val="dk1"/>
                        </a:buClr>
                        <a:buSzPts val="1100"/>
                        <a:buFont typeface="Arial"/>
                        <a:buNone/>
                      </a:pPr>
                      <a:r>
                        <a:rPr lang="en">
                          <a:solidFill>
                            <a:schemeClr val="dk1"/>
                          </a:solidFill>
                          <a:latin typeface="Courier New"/>
                          <a:ea typeface="Courier New"/>
                          <a:cs typeface="Courier New"/>
                          <a:sym typeface="Courier New"/>
                        </a:rPr>
                        <a:t>false</a:t>
                      </a:r>
                      <a:endParaRPr/>
                    </a:p>
                  </a:txBody>
                  <a:tcPr marT="91425" marB="91425" marR="91425" marL="91425"/>
                </a:tc>
              </a:tr>
            </a:tbl>
          </a:graphicData>
        </a:graphic>
      </p:graphicFrame>
      <p:sp>
        <p:nvSpPr>
          <p:cNvPr id="163" name="Google Shape;163;p23"/>
          <p:cNvSpPr txBox="1"/>
          <p:nvPr/>
        </p:nvSpPr>
        <p:spPr>
          <a:xfrm>
            <a:off x="1264525" y="3846500"/>
            <a:ext cx="63390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Truth tables are a useful tool for mapping out the possible inputs and outputs of boolean expressions. This one is pretty simple, but truth tables can be very useful for understanding how complex boolean expressions behave.</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Truth Table - ||</a:t>
            </a:r>
            <a:endParaRPr/>
          </a:p>
        </p:txBody>
      </p:sp>
      <p:graphicFrame>
        <p:nvGraphicFramePr>
          <p:cNvPr id="169" name="Google Shape;169;p24"/>
          <p:cNvGraphicFramePr/>
          <p:nvPr/>
        </p:nvGraphicFramePr>
        <p:xfrm>
          <a:off x="952500" y="1619250"/>
          <a:ext cx="3000000" cy="3000000"/>
        </p:xfrm>
        <a:graphic>
          <a:graphicData uri="http://schemas.openxmlformats.org/drawingml/2006/table">
            <a:tbl>
              <a:tblPr>
                <a:noFill/>
                <a:tableStyleId>{D8CE6FD7-A16A-46C9-B59D-60AA3675B601}</a:tableStyleId>
              </a:tblPr>
              <a:tblGrid>
                <a:gridCol w="2413000"/>
                <a:gridCol w="2413000"/>
                <a:gridCol w="2413000"/>
              </a:tblGrid>
              <a:tr h="381000">
                <a:tc>
                  <a:txBody>
                    <a:bodyPr/>
                    <a:lstStyle/>
                    <a:p>
                      <a:pPr indent="0" lvl="0" marL="0" rtl="0" algn="ctr">
                        <a:spcBef>
                          <a:spcPts val="0"/>
                        </a:spcBef>
                        <a:spcAft>
                          <a:spcPts val="0"/>
                        </a:spcAft>
                        <a:buNone/>
                      </a:pPr>
                      <a:r>
                        <a:rPr b="1" lang="en">
                          <a:latin typeface="Courier New"/>
                          <a:ea typeface="Courier New"/>
                          <a:cs typeface="Courier New"/>
                          <a:sym typeface="Courier New"/>
                        </a:rPr>
                        <a:t>p</a:t>
                      </a:r>
                      <a:endParaRPr b="1">
                        <a:latin typeface="Courier New"/>
                        <a:ea typeface="Courier New"/>
                        <a:cs typeface="Courier New"/>
                        <a:sym typeface="Courier New"/>
                      </a:endParaRPr>
                    </a:p>
                  </a:txBody>
                  <a:tcPr marT="91425" marB="91425" marR="91425" marL="91425"/>
                </a:tc>
                <a:tc>
                  <a:txBody>
                    <a:bodyPr/>
                    <a:lstStyle/>
                    <a:p>
                      <a:pPr indent="0" lvl="0" marL="0" rtl="0" algn="ctr">
                        <a:spcBef>
                          <a:spcPts val="0"/>
                        </a:spcBef>
                        <a:spcAft>
                          <a:spcPts val="0"/>
                        </a:spcAft>
                        <a:buNone/>
                      </a:pPr>
                      <a:r>
                        <a:rPr b="1" lang="en">
                          <a:latin typeface="Courier New"/>
                          <a:ea typeface="Courier New"/>
                          <a:cs typeface="Courier New"/>
                          <a:sym typeface="Courier New"/>
                        </a:rPr>
                        <a:t>q</a:t>
                      </a:r>
                      <a:endParaRPr b="1">
                        <a:latin typeface="Courier New"/>
                        <a:ea typeface="Courier New"/>
                        <a:cs typeface="Courier New"/>
                        <a:sym typeface="Courier New"/>
                      </a:endParaRPr>
                    </a:p>
                  </a:txBody>
                  <a:tcPr marT="91425" marB="91425" marR="91425" marL="91425"/>
                </a:tc>
                <a:tc>
                  <a:txBody>
                    <a:bodyPr/>
                    <a:lstStyle/>
                    <a:p>
                      <a:pPr indent="0" lvl="0" marL="0" rtl="0" algn="ctr">
                        <a:spcBef>
                          <a:spcPts val="0"/>
                        </a:spcBef>
                        <a:spcAft>
                          <a:spcPts val="0"/>
                        </a:spcAft>
                        <a:buNone/>
                      </a:pPr>
                      <a:r>
                        <a:rPr b="1" lang="en">
                          <a:latin typeface="Courier New"/>
                          <a:ea typeface="Courier New"/>
                          <a:cs typeface="Courier New"/>
                          <a:sym typeface="Courier New"/>
                        </a:rPr>
                        <a:t>p || q</a:t>
                      </a:r>
                      <a:endParaRPr b="1">
                        <a:latin typeface="Courier New"/>
                        <a:ea typeface="Courier New"/>
                        <a:cs typeface="Courier New"/>
                        <a:sym typeface="Courier New"/>
                      </a:endParaRPr>
                    </a:p>
                  </a:txBody>
                  <a:tcPr marT="91425" marB="91425" marR="91425" marL="91425"/>
                </a:tc>
              </a:tr>
              <a:tr h="381000">
                <a:tc>
                  <a:txBody>
                    <a:bodyPr/>
                    <a:lstStyle/>
                    <a:p>
                      <a:pPr indent="0" lvl="0" marL="0" rtl="0" algn="ctr">
                        <a:spcBef>
                          <a:spcPts val="0"/>
                        </a:spcBef>
                        <a:spcAft>
                          <a:spcPts val="0"/>
                        </a:spcAft>
                        <a:buNone/>
                      </a:pPr>
                      <a:r>
                        <a:rPr lang="en">
                          <a:latin typeface="Courier New"/>
                          <a:ea typeface="Courier New"/>
                          <a:cs typeface="Courier New"/>
                          <a:sym typeface="Courier New"/>
                        </a:rPr>
                        <a:t>true</a:t>
                      </a:r>
                      <a:endParaRPr>
                        <a:latin typeface="Courier New"/>
                        <a:ea typeface="Courier New"/>
                        <a:cs typeface="Courier New"/>
                        <a:sym typeface="Courier New"/>
                      </a:endParaRPr>
                    </a:p>
                  </a:txBody>
                  <a:tcPr marT="91425" marB="91425" marR="91425" marL="91425"/>
                </a:tc>
                <a:tc>
                  <a:txBody>
                    <a:bodyPr/>
                    <a:lstStyle/>
                    <a:p>
                      <a:pPr indent="0" lvl="0" marL="0" rtl="0" algn="ctr">
                        <a:spcBef>
                          <a:spcPts val="0"/>
                        </a:spcBef>
                        <a:spcAft>
                          <a:spcPts val="0"/>
                        </a:spcAft>
                        <a:buClr>
                          <a:schemeClr val="dk1"/>
                        </a:buClr>
                        <a:buSzPts val="1100"/>
                        <a:buFont typeface="Arial"/>
                        <a:buNone/>
                      </a:pPr>
                      <a:r>
                        <a:rPr lang="en">
                          <a:solidFill>
                            <a:schemeClr val="dk1"/>
                          </a:solidFill>
                          <a:latin typeface="Courier New"/>
                          <a:ea typeface="Courier New"/>
                          <a:cs typeface="Courier New"/>
                          <a:sym typeface="Courier New"/>
                        </a:rPr>
                        <a:t>true</a:t>
                      </a:r>
                      <a:endParaRPr/>
                    </a:p>
                  </a:txBody>
                  <a:tcPr marT="91425" marB="91425" marR="91425" marL="91425"/>
                </a:tc>
                <a:tc>
                  <a:txBody>
                    <a:bodyPr/>
                    <a:lstStyle/>
                    <a:p>
                      <a:pPr indent="0" lvl="0" marL="0" rtl="0" algn="ctr">
                        <a:spcBef>
                          <a:spcPts val="0"/>
                        </a:spcBef>
                        <a:spcAft>
                          <a:spcPts val="0"/>
                        </a:spcAft>
                        <a:buClr>
                          <a:schemeClr val="dk1"/>
                        </a:buClr>
                        <a:buSzPts val="1100"/>
                        <a:buFont typeface="Arial"/>
                        <a:buNone/>
                      </a:pPr>
                      <a:r>
                        <a:t/>
                      </a:r>
                      <a:endParaRPr/>
                    </a:p>
                  </a:txBody>
                  <a:tcPr marT="91425" marB="91425" marR="91425" marL="91425"/>
                </a:tc>
              </a:tr>
              <a:tr h="381000">
                <a:tc>
                  <a:txBody>
                    <a:bodyPr/>
                    <a:lstStyle/>
                    <a:p>
                      <a:pPr indent="0" lvl="0" marL="0" rtl="0" algn="ctr">
                        <a:spcBef>
                          <a:spcPts val="0"/>
                        </a:spcBef>
                        <a:spcAft>
                          <a:spcPts val="0"/>
                        </a:spcAft>
                        <a:buClr>
                          <a:schemeClr val="dk1"/>
                        </a:buClr>
                        <a:buSzPts val="1100"/>
                        <a:buFont typeface="Arial"/>
                        <a:buNone/>
                      </a:pPr>
                      <a:r>
                        <a:rPr lang="en">
                          <a:solidFill>
                            <a:schemeClr val="dk1"/>
                          </a:solidFill>
                          <a:latin typeface="Courier New"/>
                          <a:ea typeface="Courier New"/>
                          <a:cs typeface="Courier New"/>
                          <a:sym typeface="Courier New"/>
                        </a:rPr>
                        <a:t>true</a:t>
                      </a:r>
                      <a:endParaRPr/>
                    </a:p>
                  </a:txBody>
                  <a:tcPr marT="91425" marB="91425" marR="91425" marL="91425"/>
                </a:tc>
                <a:tc>
                  <a:txBody>
                    <a:bodyPr/>
                    <a:lstStyle/>
                    <a:p>
                      <a:pPr indent="0" lvl="0" marL="0" rtl="0" algn="ctr">
                        <a:spcBef>
                          <a:spcPts val="0"/>
                        </a:spcBef>
                        <a:spcAft>
                          <a:spcPts val="0"/>
                        </a:spcAft>
                        <a:buClr>
                          <a:schemeClr val="dk1"/>
                        </a:buClr>
                        <a:buSzPts val="1100"/>
                        <a:buFont typeface="Arial"/>
                        <a:buNone/>
                      </a:pPr>
                      <a:r>
                        <a:rPr lang="en">
                          <a:solidFill>
                            <a:schemeClr val="dk1"/>
                          </a:solidFill>
                          <a:latin typeface="Courier New"/>
                          <a:ea typeface="Courier New"/>
                          <a:cs typeface="Courier New"/>
                          <a:sym typeface="Courier New"/>
                        </a:rPr>
                        <a:t>false</a:t>
                      </a:r>
                      <a:endParaRPr>
                        <a:latin typeface="Courier New"/>
                        <a:ea typeface="Courier New"/>
                        <a:cs typeface="Courier New"/>
                        <a:sym typeface="Courier New"/>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r>
              <a:tr h="381000">
                <a:tc>
                  <a:txBody>
                    <a:bodyPr/>
                    <a:lstStyle/>
                    <a:p>
                      <a:pPr indent="0" lvl="0" marL="0" rtl="0" algn="ctr">
                        <a:spcBef>
                          <a:spcPts val="0"/>
                        </a:spcBef>
                        <a:spcAft>
                          <a:spcPts val="0"/>
                        </a:spcAft>
                        <a:buClr>
                          <a:schemeClr val="dk1"/>
                        </a:buClr>
                        <a:buSzPts val="1100"/>
                        <a:buFont typeface="Arial"/>
                        <a:buNone/>
                      </a:pPr>
                      <a:r>
                        <a:rPr lang="en">
                          <a:solidFill>
                            <a:schemeClr val="dk1"/>
                          </a:solidFill>
                          <a:latin typeface="Courier New"/>
                          <a:ea typeface="Courier New"/>
                          <a:cs typeface="Courier New"/>
                          <a:sym typeface="Courier New"/>
                        </a:rPr>
                        <a:t>false</a:t>
                      </a:r>
                      <a:endParaRPr/>
                    </a:p>
                  </a:txBody>
                  <a:tcPr marT="91425" marB="91425" marR="91425" marL="91425"/>
                </a:tc>
                <a:tc>
                  <a:txBody>
                    <a:bodyPr/>
                    <a:lstStyle/>
                    <a:p>
                      <a:pPr indent="0" lvl="0" marL="0" rtl="0" algn="ctr">
                        <a:spcBef>
                          <a:spcPts val="0"/>
                        </a:spcBef>
                        <a:spcAft>
                          <a:spcPts val="0"/>
                        </a:spcAft>
                        <a:buClr>
                          <a:schemeClr val="dk1"/>
                        </a:buClr>
                        <a:buSzPts val="1100"/>
                        <a:buFont typeface="Arial"/>
                        <a:buNone/>
                      </a:pPr>
                      <a:r>
                        <a:rPr lang="en">
                          <a:solidFill>
                            <a:schemeClr val="dk1"/>
                          </a:solidFill>
                          <a:latin typeface="Courier New"/>
                          <a:ea typeface="Courier New"/>
                          <a:cs typeface="Courier New"/>
                          <a:sym typeface="Courier New"/>
                        </a:rPr>
                        <a:t>true</a:t>
                      </a:r>
                      <a:endParaRPr/>
                    </a:p>
                  </a:txBody>
                  <a:tcPr marT="91425" marB="91425" marR="91425" marL="91425"/>
                </a:tc>
                <a:tc>
                  <a:txBody>
                    <a:bodyPr/>
                    <a:lstStyle/>
                    <a:p>
                      <a:pPr indent="0" lvl="0" marL="0" rtl="0" algn="ctr">
                        <a:spcBef>
                          <a:spcPts val="0"/>
                        </a:spcBef>
                        <a:spcAft>
                          <a:spcPts val="0"/>
                        </a:spcAft>
                        <a:buClr>
                          <a:schemeClr val="dk1"/>
                        </a:buClr>
                        <a:buSzPts val="1100"/>
                        <a:buFont typeface="Arial"/>
                        <a:buNone/>
                      </a:pPr>
                      <a:r>
                        <a:t/>
                      </a:r>
                      <a:endParaRPr/>
                    </a:p>
                  </a:txBody>
                  <a:tcPr marT="91425" marB="91425" marR="91425" marL="91425"/>
                </a:tc>
              </a:tr>
              <a:tr h="381000">
                <a:tc>
                  <a:txBody>
                    <a:bodyPr/>
                    <a:lstStyle/>
                    <a:p>
                      <a:pPr indent="0" lvl="0" marL="0" rtl="0" algn="ctr">
                        <a:spcBef>
                          <a:spcPts val="0"/>
                        </a:spcBef>
                        <a:spcAft>
                          <a:spcPts val="0"/>
                        </a:spcAft>
                        <a:buClr>
                          <a:schemeClr val="dk1"/>
                        </a:buClr>
                        <a:buSzPts val="1100"/>
                        <a:buFont typeface="Arial"/>
                        <a:buNone/>
                      </a:pPr>
                      <a:r>
                        <a:rPr lang="en">
                          <a:solidFill>
                            <a:schemeClr val="dk1"/>
                          </a:solidFill>
                          <a:latin typeface="Courier New"/>
                          <a:ea typeface="Courier New"/>
                          <a:cs typeface="Courier New"/>
                          <a:sym typeface="Courier New"/>
                        </a:rPr>
                        <a:t>false</a:t>
                      </a:r>
                      <a:endParaRPr/>
                    </a:p>
                  </a:txBody>
                  <a:tcPr marT="91425" marB="91425" marR="91425" marL="91425"/>
                </a:tc>
                <a:tc>
                  <a:txBody>
                    <a:bodyPr/>
                    <a:lstStyle/>
                    <a:p>
                      <a:pPr indent="0" lvl="0" marL="0" rtl="0" algn="ctr">
                        <a:spcBef>
                          <a:spcPts val="0"/>
                        </a:spcBef>
                        <a:spcAft>
                          <a:spcPts val="0"/>
                        </a:spcAft>
                        <a:buClr>
                          <a:schemeClr val="dk1"/>
                        </a:buClr>
                        <a:buSzPts val="1100"/>
                        <a:buFont typeface="Arial"/>
                        <a:buNone/>
                      </a:pPr>
                      <a:r>
                        <a:rPr lang="en">
                          <a:solidFill>
                            <a:schemeClr val="dk1"/>
                          </a:solidFill>
                          <a:latin typeface="Courier New"/>
                          <a:ea typeface="Courier New"/>
                          <a:cs typeface="Courier New"/>
                          <a:sym typeface="Courier New"/>
                        </a:rPr>
                        <a:t>false</a:t>
                      </a:r>
                      <a:endParaRPr/>
                    </a:p>
                  </a:txBody>
                  <a:tcPr marT="91425" marB="91425" marR="91425" marL="91425"/>
                </a:tc>
                <a:tc>
                  <a:txBody>
                    <a:bodyPr/>
                    <a:lstStyle/>
                    <a:p>
                      <a:pPr indent="0" lvl="0" marL="0" rtl="0" algn="ctr">
                        <a:spcBef>
                          <a:spcPts val="0"/>
                        </a:spcBef>
                        <a:spcAft>
                          <a:spcPts val="0"/>
                        </a:spcAft>
                        <a:buClr>
                          <a:schemeClr val="dk1"/>
                        </a:buClr>
                        <a:buSzPts val="1100"/>
                        <a:buFont typeface="Arial"/>
                        <a:buNone/>
                      </a:pPr>
                      <a:r>
                        <a:t/>
                      </a:r>
                      <a:endParaRPr/>
                    </a:p>
                  </a:txBody>
                  <a:tcPr marT="91425" marB="91425" marR="91425" marL="91425"/>
                </a:tc>
              </a:tr>
            </a:tbl>
          </a:graphicData>
        </a:graphic>
      </p:graphicFrame>
      <p:sp>
        <p:nvSpPr>
          <p:cNvPr id="170" name="Google Shape;170;p24"/>
          <p:cNvSpPr txBox="1"/>
          <p:nvPr/>
        </p:nvSpPr>
        <p:spPr>
          <a:xfrm>
            <a:off x="6403000" y="1100375"/>
            <a:ext cx="2981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You Decide!</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Truth Table - !</a:t>
            </a:r>
            <a:endParaRPr/>
          </a:p>
        </p:txBody>
      </p:sp>
      <p:graphicFrame>
        <p:nvGraphicFramePr>
          <p:cNvPr id="176" name="Google Shape;176;p25"/>
          <p:cNvGraphicFramePr/>
          <p:nvPr/>
        </p:nvGraphicFramePr>
        <p:xfrm>
          <a:off x="2095500" y="2305050"/>
          <a:ext cx="3000000" cy="3000000"/>
        </p:xfrm>
        <a:graphic>
          <a:graphicData uri="http://schemas.openxmlformats.org/drawingml/2006/table">
            <a:tbl>
              <a:tblPr>
                <a:noFill/>
                <a:tableStyleId>{D8CE6FD7-A16A-46C9-B59D-60AA3675B601}</a:tableStyleId>
              </a:tblPr>
              <a:tblGrid>
                <a:gridCol w="2413000"/>
                <a:gridCol w="2413000"/>
              </a:tblGrid>
              <a:tr h="381000">
                <a:tc>
                  <a:txBody>
                    <a:bodyPr/>
                    <a:lstStyle/>
                    <a:p>
                      <a:pPr indent="0" lvl="0" marL="0" rtl="0" algn="ctr">
                        <a:spcBef>
                          <a:spcPts val="0"/>
                        </a:spcBef>
                        <a:spcAft>
                          <a:spcPts val="0"/>
                        </a:spcAft>
                        <a:buNone/>
                      </a:pPr>
                      <a:r>
                        <a:rPr b="1" lang="en">
                          <a:latin typeface="Courier New"/>
                          <a:ea typeface="Courier New"/>
                          <a:cs typeface="Courier New"/>
                          <a:sym typeface="Courier New"/>
                        </a:rPr>
                        <a:t>p</a:t>
                      </a:r>
                      <a:endParaRPr b="1">
                        <a:latin typeface="Courier New"/>
                        <a:ea typeface="Courier New"/>
                        <a:cs typeface="Courier New"/>
                        <a:sym typeface="Courier New"/>
                      </a:endParaRPr>
                    </a:p>
                  </a:txBody>
                  <a:tcPr marT="91425" marB="91425" marR="91425" marL="91425"/>
                </a:tc>
                <a:tc>
                  <a:txBody>
                    <a:bodyPr/>
                    <a:lstStyle/>
                    <a:p>
                      <a:pPr indent="0" lvl="0" marL="0" rtl="0" algn="ctr">
                        <a:spcBef>
                          <a:spcPts val="0"/>
                        </a:spcBef>
                        <a:spcAft>
                          <a:spcPts val="0"/>
                        </a:spcAft>
                        <a:buNone/>
                      </a:pPr>
                      <a:r>
                        <a:rPr b="1" lang="en">
                          <a:latin typeface="Courier New"/>
                          <a:ea typeface="Courier New"/>
                          <a:cs typeface="Courier New"/>
                          <a:sym typeface="Courier New"/>
                        </a:rPr>
                        <a:t>!p</a:t>
                      </a:r>
                      <a:endParaRPr b="1">
                        <a:latin typeface="Courier New"/>
                        <a:ea typeface="Courier New"/>
                        <a:cs typeface="Courier New"/>
                        <a:sym typeface="Courier New"/>
                      </a:endParaRPr>
                    </a:p>
                  </a:txBody>
                  <a:tcPr marT="91425" marB="91425" marR="91425" marL="91425"/>
                </a:tc>
              </a:tr>
              <a:tr h="381000">
                <a:tc>
                  <a:txBody>
                    <a:bodyPr/>
                    <a:lstStyle/>
                    <a:p>
                      <a:pPr indent="0" lvl="0" marL="0" rtl="0" algn="ctr">
                        <a:spcBef>
                          <a:spcPts val="0"/>
                        </a:spcBef>
                        <a:spcAft>
                          <a:spcPts val="0"/>
                        </a:spcAft>
                        <a:buNone/>
                      </a:pPr>
                      <a:r>
                        <a:rPr lang="en">
                          <a:latin typeface="Courier New"/>
                          <a:ea typeface="Courier New"/>
                          <a:cs typeface="Courier New"/>
                          <a:sym typeface="Courier New"/>
                        </a:rPr>
                        <a:t>true</a:t>
                      </a:r>
                      <a:endParaRPr>
                        <a:latin typeface="Courier New"/>
                        <a:ea typeface="Courier New"/>
                        <a:cs typeface="Courier New"/>
                        <a:sym typeface="Courier New"/>
                      </a:endParaRPr>
                    </a:p>
                  </a:txBody>
                  <a:tcPr marT="91425" marB="91425" marR="91425" marL="91425"/>
                </a:tc>
                <a:tc>
                  <a:txBody>
                    <a:bodyPr/>
                    <a:lstStyle/>
                    <a:p>
                      <a:pPr indent="0" lvl="0" marL="0" rtl="0" algn="ctr">
                        <a:spcBef>
                          <a:spcPts val="0"/>
                        </a:spcBef>
                        <a:spcAft>
                          <a:spcPts val="0"/>
                        </a:spcAft>
                        <a:buClr>
                          <a:schemeClr val="dk1"/>
                        </a:buClr>
                        <a:buSzPts val="1100"/>
                        <a:buFont typeface="Arial"/>
                        <a:buNone/>
                      </a:pPr>
                      <a:r>
                        <a:t/>
                      </a:r>
                      <a:endParaRPr/>
                    </a:p>
                  </a:txBody>
                  <a:tcPr marT="91425" marB="91425" marR="91425" marL="91425"/>
                </a:tc>
              </a:tr>
              <a:tr h="381000">
                <a:tc>
                  <a:txBody>
                    <a:bodyPr/>
                    <a:lstStyle/>
                    <a:p>
                      <a:pPr indent="0" lvl="0" marL="0" rtl="0" algn="ctr">
                        <a:spcBef>
                          <a:spcPts val="0"/>
                        </a:spcBef>
                        <a:spcAft>
                          <a:spcPts val="0"/>
                        </a:spcAft>
                        <a:buClr>
                          <a:schemeClr val="dk1"/>
                        </a:buClr>
                        <a:buSzPts val="1100"/>
                        <a:buFont typeface="Arial"/>
                        <a:buNone/>
                      </a:pPr>
                      <a:r>
                        <a:rPr lang="en">
                          <a:solidFill>
                            <a:schemeClr val="dk1"/>
                          </a:solidFill>
                          <a:latin typeface="Courier New"/>
                          <a:ea typeface="Courier New"/>
                          <a:cs typeface="Courier New"/>
                          <a:sym typeface="Courier New"/>
                        </a:rPr>
                        <a:t>false</a:t>
                      </a:r>
                      <a:endParaRPr/>
                    </a:p>
                  </a:txBody>
                  <a:tcPr marT="91425" marB="91425" marR="91425" marL="91425"/>
                </a:tc>
                <a:tc>
                  <a:txBody>
                    <a:bodyPr/>
                    <a:lstStyle/>
                    <a:p>
                      <a:pPr indent="0" lvl="0" marL="0" rtl="0" algn="ctr">
                        <a:spcBef>
                          <a:spcPts val="0"/>
                        </a:spcBef>
                        <a:spcAft>
                          <a:spcPts val="0"/>
                        </a:spcAft>
                        <a:buClr>
                          <a:schemeClr val="dk1"/>
                        </a:buClr>
                        <a:buSzPts val="1100"/>
                        <a:buFont typeface="Arial"/>
                        <a:buNone/>
                      </a:pPr>
                      <a:r>
                        <a:t/>
                      </a:r>
                      <a:endParaRPr>
                        <a:latin typeface="Courier New"/>
                        <a:ea typeface="Courier New"/>
                        <a:cs typeface="Courier New"/>
                        <a:sym typeface="Courier New"/>
                      </a:endParaRPr>
                    </a:p>
                  </a:txBody>
                  <a:tcPr marT="91425" marB="91425" marR="91425" marL="91425"/>
                </a:tc>
              </a:tr>
            </a:tbl>
          </a:graphicData>
        </a:graphic>
      </p:graphicFrame>
      <p:sp>
        <p:nvSpPr>
          <p:cNvPr id="177" name="Google Shape;177;p25"/>
          <p:cNvSpPr txBox="1"/>
          <p:nvPr/>
        </p:nvSpPr>
        <p:spPr>
          <a:xfrm>
            <a:off x="5110525" y="1804188"/>
            <a:ext cx="2981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You Decide!</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Short-Circuit Evaluation</a:t>
            </a:r>
            <a:endParaRPr/>
          </a:p>
        </p:txBody>
      </p:sp>
      <p:sp>
        <p:nvSpPr>
          <p:cNvPr id="183" name="Google Shape;183;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When evaluating </a:t>
            </a:r>
            <a:r>
              <a:rPr lang="en">
                <a:latin typeface="Courier New"/>
                <a:ea typeface="Courier New"/>
                <a:cs typeface="Courier New"/>
                <a:sym typeface="Courier New"/>
              </a:rPr>
              <a:t>&amp;&amp;</a:t>
            </a:r>
            <a:r>
              <a:rPr lang="en"/>
              <a:t> and </a:t>
            </a:r>
            <a:r>
              <a:rPr lang="en">
                <a:latin typeface="Courier New"/>
                <a:ea typeface="Courier New"/>
                <a:cs typeface="Courier New"/>
                <a:sym typeface="Courier New"/>
              </a:rPr>
              <a:t>||</a:t>
            </a:r>
            <a:r>
              <a:rPr lang="en"/>
              <a:t> expressions, Java will make its decision as early as </a:t>
            </a:r>
            <a:r>
              <a:rPr lang="en"/>
              <a:t>possible</a:t>
            </a:r>
            <a:r>
              <a:rPr lang="en"/>
              <a:t>.</a:t>
            </a:r>
            <a:endParaRPr/>
          </a:p>
        </p:txBody>
      </p:sp>
      <p:pic>
        <p:nvPicPr>
          <p:cNvPr id="184" name="Google Shape;184;p26"/>
          <p:cNvPicPr preferRelativeResize="0"/>
          <p:nvPr/>
        </p:nvPicPr>
        <p:blipFill>
          <a:blip r:embed="rId3">
            <a:alphaModFix/>
          </a:blip>
          <a:stretch>
            <a:fillRect/>
          </a:stretch>
        </p:blipFill>
        <p:spPr>
          <a:xfrm>
            <a:off x="499850" y="2202950"/>
            <a:ext cx="8186952" cy="14791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Short-Circuit Evaluation with &amp;&amp;</a:t>
            </a:r>
            <a:endParaRPr/>
          </a:p>
        </p:txBody>
      </p:sp>
      <p:pic>
        <p:nvPicPr>
          <p:cNvPr id="190" name="Google Shape;190;p27"/>
          <p:cNvPicPr preferRelativeResize="0"/>
          <p:nvPr/>
        </p:nvPicPr>
        <p:blipFill>
          <a:blip r:embed="rId3">
            <a:alphaModFix/>
          </a:blip>
          <a:stretch>
            <a:fillRect/>
          </a:stretch>
        </p:blipFill>
        <p:spPr>
          <a:xfrm>
            <a:off x="152400" y="1093925"/>
            <a:ext cx="8839198" cy="2600185"/>
          </a:xfrm>
          <a:prstGeom prst="rect">
            <a:avLst/>
          </a:prstGeom>
          <a:noFill/>
          <a:ln>
            <a:noFill/>
          </a:ln>
        </p:spPr>
      </p:pic>
      <p:sp>
        <p:nvSpPr>
          <p:cNvPr id="191" name="Google Shape;191;p27"/>
          <p:cNvSpPr txBox="1"/>
          <p:nvPr/>
        </p:nvSpPr>
        <p:spPr>
          <a:xfrm>
            <a:off x="1002550" y="3797725"/>
            <a:ext cx="7078500" cy="8313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
              <a:t>How Java evaluates </a:t>
            </a:r>
            <a:r>
              <a:rPr lang="en">
                <a:latin typeface="Courier New"/>
                <a:ea typeface="Courier New"/>
                <a:cs typeface="Courier New"/>
                <a:sym typeface="Courier New"/>
              </a:rPr>
              <a:t>p &amp;&amp; q</a:t>
            </a:r>
            <a:r>
              <a:rPr lang="en"/>
              <a:t>:</a:t>
            </a:r>
            <a:endParaRPr/>
          </a:p>
          <a:p>
            <a:pPr indent="-317500" lvl="0" marL="457200" rtl="0" algn="l">
              <a:spcBef>
                <a:spcPts val="0"/>
              </a:spcBef>
              <a:spcAft>
                <a:spcPts val="0"/>
              </a:spcAft>
              <a:buSzPts val="1400"/>
              <a:buAutoNum type="arabicPeriod"/>
            </a:pPr>
            <a:r>
              <a:rPr lang="en"/>
              <a:t>Evaluate </a:t>
            </a:r>
            <a:r>
              <a:rPr lang="en">
                <a:solidFill>
                  <a:schemeClr val="dk1"/>
                </a:solidFill>
                <a:latin typeface="Courier New"/>
                <a:ea typeface="Courier New"/>
                <a:cs typeface="Courier New"/>
                <a:sym typeface="Courier New"/>
              </a:rPr>
              <a:t>p</a:t>
            </a:r>
            <a:r>
              <a:rPr lang="en"/>
              <a:t>. If </a:t>
            </a:r>
            <a:r>
              <a:rPr lang="en">
                <a:latin typeface="Courier New"/>
                <a:ea typeface="Courier New"/>
                <a:cs typeface="Courier New"/>
                <a:sym typeface="Courier New"/>
              </a:rPr>
              <a:t>p</a:t>
            </a:r>
            <a:r>
              <a:rPr lang="en"/>
              <a:t> is </a:t>
            </a:r>
            <a:r>
              <a:rPr lang="en">
                <a:solidFill>
                  <a:schemeClr val="dk1"/>
                </a:solidFill>
                <a:latin typeface="Courier New"/>
                <a:ea typeface="Courier New"/>
                <a:cs typeface="Courier New"/>
                <a:sym typeface="Courier New"/>
              </a:rPr>
              <a:t>false</a:t>
            </a:r>
            <a:r>
              <a:rPr lang="en"/>
              <a:t>, stop and return </a:t>
            </a:r>
            <a:r>
              <a:rPr lang="en">
                <a:solidFill>
                  <a:schemeClr val="dk1"/>
                </a:solidFill>
                <a:latin typeface="Courier New"/>
                <a:ea typeface="Courier New"/>
                <a:cs typeface="Courier New"/>
                <a:sym typeface="Courier New"/>
              </a:rPr>
              <a:t>false</a:t>
            </a:r>
            <a:r>
              <a:rPr lang="en"/>
              <a:t>.</a:t>
            </a:r>
            <a:endParaRPr/>
          </a:p>
          <a:p>
            <a:pPr indent="-317500" lvl="0" marL="457200" rtl="0" algn="l">
              <a:spcBef>
                <a:spcPts val="0"/>
              </a:spcBef>
              <a:spcAft>
                <a:spcPts val="0"/>
              </a:spcAft>
              <a:buSzPts val="1400"/>
              <a:buAutoNum type="arabicPeriod"/>
            </a:pPr>
            <a:r>
              <a:rPr lang="en"/>
              <a:t>Evaluate </a:t>
            </a:r>
            <a:r>
              <a:rPr lang="en">
                <a:solidFill>
                  <a:schemeClr val="dk1"/>
                </a:solidFill>
                <a:latin typeface="Courier New"/>
                <a:ea typeface="Courier New"/>
                <a:cs typeface="Courier New"/>
                <a:sym typeface="Courier New"/>
              </a:rPr>
              <a:t>q</a:t>
            </a:r>
            <a:r>
              <a:rPr lang="en"/>
              <a:t>. If </a:t>
            </a:r>
            <a:r>
              <a:rPr lang="en">
                <a:solidFill>
                  <a:schemeClr val="dk1"/>
                </a:solidFill>
                <a:latin typeface="Courier New"/>
                <a:ea typeface="Courier New"/>
                <a:cs typeface="Courier New"/>
                <a:sym typeface="Courier New"/>
              </a:rPr>
              <a:t>q</a:t>
            </a:r>
            <a:r>
              <a:rPr lang="en"/>
              <a:t> is </a:t>
            </a:r>
            <a:r>
              <a:rPr lang="en">
                <a:solidFill>
                  <a:schemeClr val="dk1"/>
                </a:solidFill>
                <a:latin typeface="Courier New"/>
                <a:ea typeface="Courier New"/>
                <a:cs typeface="Courier New"/>
                <a:sym typeface="Courier New"/>
              </a:rPr>
              <a:t>true</a:t>
            </a:r>
            <a:r>
              <a:rPr lang="en"/>
              <a:t>, return </a:t>
            </a:r>
            <a:r>
              <a:rPr lang="en">
                <a:solidFill>
                  <a:schemeClr val="dk1"/>
                </a:solidFill>
                <a:latin typeface="Courier New"/>
                <a:ea typeface="Courier New"/>
                <a:cs typeface="Courier New"/>
                <a:sym typeface="Courier New"/>
              </a:rPr>
              <a:t>true</a:t>
            </a:r>
            <a:r>
              <a:rPr lang="en"/>
              <a:t>, otherwise, return </a:t>
            </a:r>
            <a:r>
              <a:rPr lang="en">
                <a:solidFill>
                  <a:schemeClr val="dk1"/>
                </a:solidFill>
                <a:latin typeface="Courier New"/>
                <a:ea typeface="Courier New"/>
                <a:cs typeface="Courier New"/>
                <a:sym typeface="Courier New"/>
              </a:rPr>
              <a:t>false</a:t>
            </a:r>
            <a:r>
              <a:rPr lang="en"/>
              <a:t>.</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Short-Circuit Evaluation with &amp;&amp;</a:t>
            </a:r>
            <a:endParaRPr/>
          </a:p>
        </p:txBody>
      </p:sp>
      <p:sp>
        <p:nvSpPr>
          <p:cNvPr id="197" name="Google Shape;197;p28"/>
          <p:cNvSpPr/>
          <p:nvPr/>
        </p:nvSpPr>
        <p:spPr>
          <a:xfrm>
            <a:off x="3256800" y="1176200"/>
            <a:ext cx="1676550" cy="1117700"/>
          </a:xfrm>
          <a:prstGeom prst="flowChartDecision">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Does p evaluate to true?</a:t>
            </a:r>
            <a:endParaRPr sz="1000"/>
          </a:p>
        </p:txBody>
      </p:sp>
      <p:sp>
        <p:nvSpPr>
          <p:cNvPr id="198" name="Google Shape;198;p28"/>
          <p:cNvSpPr/>
          <p:nvPr/>
        </p:nvSpPr>
        <p:spPr>
          <a:xfrm>
            <a:off x="3521625" y="4070550"/>
            <a:ext cx="1166400" cy="664200"/>
          </a:xfrm>
          <a:prstGeom prst="rect">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true</a:t>
            </a:r>
            <a:endParaRPr sz="1000"/>
          </a:p>
        </p:txBody>
      </p:sp>
      <p:sp>
        <p:nvSpPr>
          <p:cNvPr id="199" name="Google Shape;199;p28"/>
          <p:cNvSpPr txBox="1"/>
          <p:nvPr/>
        </p:nvSpPr>
        <p:spPr>
          <a:xfrm>
            <a:off x="4117150" y="2240500"/>
            <a:ext cx="486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Yes</a:t>
            </a:r>
            <a:endParaRPr/>
          </a:p>
        </p:txBody>
      </p:sp>
      <p:sp>
        <p:nvSpPr>
          <p:cNvPr id="200" name="Google Shape;200;p28"/>
          <p:cNvSpPr/>
          <p:nvPr/>
        </p:nvSpPr>
        <p:spPr>
          <a:xfrm>
            <a:off x="4998775" y="4074957"/>
            <a:ext cx="1166400" cy="664200"/>
          </a:xfrm>
          <a:prstGeom prst="rect">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false</a:t>
            </a:r>
            <a:endParaRPr sz="1000"/>
          </a:p>
        </p:txBody>
      </p:sp>
      <p:sp>
        <p:nvSpPr>
          <p:cNvPr id="201" name="Google Shape;201;p28"/>
          <p:cNvSpPr txBox="1"/>
          <p:nvPr/>
        </p:nvSpPr>
        <p:spPr>
          <a:xfrm>
            <a:off x="4879150" y="1402300"/>
            <a:ext cx="486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No</a:t>
            </a:r>
            <a:endParaRPr/>
          </a:p>
        </p:txBody>
      </p:sp>
      <p:cxnSp>
        <p:nvCxnSpPr>
          <p:cNvPr id="202" name="Google Shape;202;p28"/>
          <p:cNvCxnSpPr>
            <a:stCxn id="197" idx="3"/>
            <a:endCxn id="200" idx="0"/>
          </p:cNvCxnSpPr>
          <p:nvPr/>
        </p:nvCxnSpPr>
        <p:spPr>
          <a:xfrm>
            <a:off x="4933350" y="1735050"/>
            <a:ext cx="648600" cy="2340000"/>
          </a:xfrm>
          <a:prstGeom prst="bentConnector2">
            <a:avLst/>
          </a:prstGeom>
          <a:noFill/>
          <a:ln cap="flat" cmpd="sng" w="9525">
            <a:solidFill>
              <a:srgbClr val="595959"/>
            </a:solidFill>
            <a:prstDash val="solid"/>
            <a:round/>
            <a:headEnd len="med" w="med" type="none"/>
            <a:tailEnd len="med" w="med" type="triangle"/>
          </a:ln>
        </p:spPr>
      </p:cxnSp>
      <p:cxnSp>
        <p:nvCxnSpPr>
          <p:cNvPr id="203" name="Google Shape;203;p28"/>
          <p:cNvCxnSpPr/>
          <p:nvPr/>
        </p:nvCxnSpPr>
        <p:spPr>
          <a:xfrm>
            <a:off x="4101825" y="2299975"/>
            <a:ext cx="6000" cy="323400"/>
          </a:xfrm>
          <a:prstGeom prst="straightConnector1">
            <a:avLst/>
          </a:prstGeom>
          <a:noFill/>
          <a:ln cap="flat" cmpd="sng" w="9525">
            <a:solidFill>
              <a:schemeClr val="dk2"/>
            </a:solidFill>
            <a:prstDash val="solid"/>
            <a:round/>
            <a:headEnd len="med" w="med" type="none"/>
            <a:tailEnd len="med" w="med" type="triangle"/>
          </a:ln>
        </p:spPr>
      </p:cxnSp>
      <p:sp>
        <p:nvSpPr>
          <p:cNvPr id="204" name="Google Shape;204;p28"/>
          <p:cNvSpPr/>
          <p:nvPr/>
        </p:nvSpPr>
        <p:spPr>
          <a:xfrm>
            <a:off x="3268561" y="2623375"/>
            <a:ext cx="1676550" cy="1117700"/>
          </a:xfrm>
          <a:prstGeom prst="flowChartDecision">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Does q evaluate to true?</a:t>
            </a:r>
            <a:endParaRPr sz="1000"/>
          </a:p>
        </p:txBody>
      </p:sp>
      <p:cxnSp>
        <p:nvCxnSpPr>
          <p:cNvPr id="205" name="Google Shape;205;p28"/>
          <p:cNvCxnSpPr/>
          <p:nvPr/>
        </p:nvCxnSpPr>
        <p:spPr>
          <a:xfrm>
            <a:off x="4101825" y="3747775"/>
            <a:ext cx="6000" cy="323400"/>
          </a:xfrm>
          <a:prstGeom prst="straightConnector1">
            <a:avLst/>
          </a:prstGeom>
          <a:noFill/>
          <a:ln cap="flat" cmpd="sng" w="9525">
            <a:solidFill>
              <a:schemeClr val="dk2"/>
            </a:solidFill>
            <a:prstDash val="solid"/>
            <a:round/>
            <a:headEnd len="med" w="med" type="none"/>
            <a:tailEnd len="med" w="med" type="triangle"/>
          </a:ln>
        </p:spPr>
      </p:cxnSp>
      <p:cxnSp>
        <p:nvCxnSpPr>
          <p:cNvPr id="206" name="Google Shape;206;p28"/>
          <p:cNvCxnSpPr>
            <a:stCxn id="204" idx="3"/>
            <a:endCxn id="200" idx="0"/>
          </p:cNvCxnSpPr>
          <p:nvPr/>
        </p:nvCxnSpPr>
        <p:spPr>
          <a:xfrm>
            <a:off x="4945111" y="3182225"/>
            <a:ext cx="636900" cy="892800"/>
          </a:xfrm>
          <a:prstGeom prst="bentConnector2">
            <a:avLst/>
          </a:prstGeom>
          <a:noFill/>
          <a:ln cap="flat" cmpd="sng" w="9525">
            <a:solidFill>
              <a:schemeClr val="dk2"/>
            </a:solidFill>
            <a:prstDash val="solid"/>
            <a:round/>
            <a:headEnd len="med" w="med" type="none"/>
            <a:tailEnd len="med" w="med" type="none"/>
          </a:ln>
        </p:spPr>
      </p:cxnSp>
      <p:sp>
        <p:nvSpPr>
          <p:cNvPr id="207" name="Google Shape;207;p28"/>
          <p:cNvSpPr txBox="1"/>
          <p:nvPr/>
        </p:nvSpPr>
        <p:spPr>
          <a:xfrm>
            <a:off x="4879150" y="2850100"/>
            <a:ext cx="486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No</a:t>
            </a:r>
            <a:endParaRPr/>
          </a:p>
        </p:txBody>
      </p:sp>
      <p:sp>
        <p:nvSpPr>
          <p:cNvPr id="208" name="Google Shape;208;p28"/>
          <p:cNvSpPr txBox="1"/>
          <p:nvPr/>
        </p:nvSpPr>
        <p:spPr>
          <a:xfrm>
            <a:off x="4117150" y="3688300"/>
            <a:ext cx="486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Yes</a:t>
            </a:r>
            <a:endParaRPr/>
          </a:p>
        </p:txBody>
      </p:sp>
      <p:sp>
        <p:nvSpPr>
          <p:cNvPr id="209" name="Google Shape;209;p28"/>
          <p:cNvSpPr txBox="1"/>
          <p:nvPr/>
        </p:nvSpPr>
        <p:spPr>
          <a:xfrm>
            <a:off x="665475" y="2482750"/>
            <a:ext cx="21219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3600">
                <a:latin typeface="Courier New"/>
                <a:ea typeface="Courier New"/>
                <a:cs typeface="Courier New"/>
                <a:sym typeface="Courier New"/>
              </a:rPr>
              <a:t>p &amp;&amp; q</a:t>
            </a:r>
            <a:endParaRPr sz="3600">
              <a:latin typeface="Courier New"/>
              <a:ea typeface="Courier New"/>
              <a:cs typeface="Courier New"/>
              <a:sym typeface="Courier New"/>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Short-Circuit Evaluation with ||</a:t>
            </a:r>
            <a:endParaRPr/>
          </a:p>
        </p:txBody>
      </p:sp>
      <p:pic>
        <p:nvPicPr>
          <p:cNvPr id="215" name="Google Shape;215;p29"/>
          <p:cNvPicPr preferRelativeResize="0"/>
          <p:nvPr/>
        </p:nvPicPr>
        <p:blipFill>
          <a:blip r:embed="rId3">
            <a:alphaModFix/>
          </a:blip>
          <a:stretch>
            <a:fillRect/>
          </a:stretch>
        </p:blipFill>
        <p:spPr>
          <a:xfrm>
            <a:off x="152400" y="1246325"/>
            <a:ext cx="8839198" cy="2474403"/>
          </a:xfrm>
          <a:prstGeom prst="rect">
            <a:avLst/>
          </a:prstGeom>
          <a:noFill/>
          <a:ln>
            <a:noFill/>
          </a:ln>
        </p:spPr>
      </p:pic>
      <p:sp>
        <p:nvSpPr>
          <p:cNvPr id="216" name="Google Shape;216;p29"/>
          <p:cNvSpPr txBox="1"/>
          <p:nvPr/>
        </p:nvSpPr>
        <p:spPr>
          <a:xfrm>
            <a:off x="1002550" y="3797725"/>
            <a:ext cx="7078500" cy="8313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
              <a:t>How Java evaluates </a:t>
            </a:r>
            <a:r>
              <a:rPr lang="en">
                <a:solidFill>
                  <a:schemeClr val="dk1"/>
                </a:solidFill>
                <a:latin typeface="Courier New"/>
                <a:ea typeface="Courier New"/>
                <a:cs typeface="Courier New"/>
                <a:sym typeface="Courier New"/>
              </a:rPr>
              <a:t>p || q</a:t>
            </a:r>
            <a:r>
              <a:rPr lang="en"/>
              <a:t>:</a:t>
            </a:r>
            <a:endParaRPr/>
          </a:p>
          <a:p>
            <a:pPr indent="-317500" lvl="0" marL="457200" rtl="0" algn="l">
              <a:spcBef>
                <a:spcPts val="0"/>
              </a:spcBef>
              <a:spcAft>
                <a:spcPts val="0"/>
              </a:spcAft>
              <a:buSzPts val="1400"/>
              <a:buAutoNum type="arabicPeriod"/>
            </a:pPr>
            <a:r>
              <a:rPr lang="en"/>
              <a:t>Evaluate </a:t>
            </a:r>
            <a:r>
              <a:rPr lang="en">
                <a:solidFill>
                  <a:schemeClr val="dk1"/>
                </a:solidFill>
                <a:latin typeface="Courier New"/>
                <a:ea typeface="Courier New"/>
                <a:cs typeface="Courier New"/>
                <a:sym typeface="Courier New"/>
              </a:rPr>
              <a:t>p</a:t>
            </a:r>
            <a:r>
              <a:rPr lang="en"/>
              <a:t>. If </a:t>
            </a:r>
            <a:r>
              <a:rPr lang="en">
                <a:solidFill>
                  <a:schemeClr val="dk1"/>
                </a:solidFill>
                <a:latin typeface="Courier New"/>
                <a:ea typeface="Courier New"/>
                <a:cs typeface="Courier New"/>
                <a:sym typeface="Courier New"/>
              </a:rPr>
              <a:t>p</a:t>
            </a:r>
            <a:r>
              <a:rPr lang="en"/>
              <a:t> is </a:t>
            </a:r>
            <a:r>
              <a:rPr lang="en">
                <a:solidFill>
                  <a:schemeClr val="dk1"/>
                </a:solidFill>
                <a:latin typeface="Courier New"/>
                <a:ea typeface="Courier New"/>
                <a:cs typeface="Courier New"/>
                <a:sym typeface="Courier New"/>
              </a:rPr>
              <a:t>true</a:t>
            </a:r>
            <a:r>
              <a:rPr lang="en"/>
              <a:t>, stop and return </a:t>
            </a:r>
            <a:r>
              <a:rPr lang="en">
                <a:solidFill>
                  <a:schemeClr val="dk1"/>
                </a:solidFill>
                <a:latin typeface="Courier New"/>
                <a:ea typeface="Courier New"/>
                <a:cs typeface="Courier New"/>
                <a:sym typeface="Courier New"/>
              </a:rPr>
              <a:t>true</a:t>
            </a:r>
            <a:r>
              <a:rPr lang="en"/>
              <a:t>.</a:t>
            </a:r>
            <a:endParaRPr/>
          </a:p>
          <a:p>
            <a:pPr indent="-317500" lvl="0" marL="457200" rtl="0" algn="l">
              <a:spcBef>
                <a:spcPts val="0"/>
              </a:spcBef>
              <a:spcAft>
                <a:spcPts val="0"/>
              </a:spcAft>
              <a:buSzPts val="1400"/>
              <a:buAutoNum type="arabicPeriod"/>
            </a:pPr>
            <a:r>
              <a:rPr lang="en"/>
              <a:t>Evaluate </a:t>
            </a:r>
            <a:r>
              <a:rPr lang="en">
                <a:solidFill>
                  <a:schemeClr val="dk1"/>
                </a:solidFill>
                <a:latin typeface="Courier New"/>
                <a:ea typeface="Courier New"/>
                <a:cs typeface="Courier New"/>
                <a:sym typeface="Courier New"/>
              </a:rPr>
              <a:t>q</a:t>
            </a:r>
            <a:r>
              <a:rPr lang="en"/>
              <a:t>. If </a:t>
            </a:r>
            <a:r>
              <a:rPr lang="en">
                <a:solidFill>
                  <a:schemeClr val="dk1"/>
                </a:solidFill>
                <a:latin typeface="Courier New"/>
                <a:ea typeface="Courier New"/>
                <a:cs typeface="Courier New"/>
                <a:sym typeface="Courier New"/>
              </a:rPr>
              <a:t>q</a:t>
            </a:r>
            <a:r>
              <a:rPr lang="en"/>
              <a:t> is </a:t>
            </a:r>
            <a:r>
              <a:rPr lang="en">
                <a:solidFill>
                  <a:schemeClr val="dk1"/>
                </a:solidFill>
                <a:latin typeface="Courier New"/>
                <a:ea typeface="Courier New"/>
                <a:cs typeface="Courier New"/>
                <a:sym typeface="Courier New"/>
              </a:rPr>
              <a:t>true</a:t>
            </a:r>
            <a:r>
              <a:rPr lang="en"/>
              <a:t>, return </a:t>
            </a:r>
            <a:r>
              <a:rPr lang="en">
                <a:solidFill>
                  <a:schemeClr val="dk1"/>
                </a:solidFill>
                <a:latin typeface="Courier New"/>
                <a:ea typeface="Courier New"/>
                <a:cs typeface="Courier New"/>
                <a:sym typeface="Courier New"/>
              </a:rPr>
              <a:t>true</a:t>
            </a:r>
            <a:r>
              <a:rPr lang="en"/>
              <a:t>, otherwise, return </a:t>
            </a:r>
            <a:r>
              <a:rPr lang="en">
                <a:solidFill>
                  <a:schemeClr val="dk1"/>
                </a:solidFill>
                <a:latin typeface="Courier New"/>
                <a:ea typeface="Courier New"/>
                <a:cs typeface="Courier New"/>
                <a:sym typeface="Courier New"/>
              </a:rPr>
              <a:t>false</a:t>
            </a:r>
            <a:r>
              <a:rPr lang="en"/>
              <a:t>.</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Short-Circuit Evaluation with ||</a:t>
            </a:r>
            <a:endParaRPr/>
          </a:p>
        </p:txBody>
      </p:sp>
      <p:sp>
        <p:nvSpPr>
          <p:cNvPr id="222" name="Google Shape;222;p30"/>
          <p:cNvSpPr/>
          <p:nvPr/>
        </p:nvSpPr>
        <p:spPr>
          <a:xfrm>
            <a:off x="3256800" y="1176200"/>
            <a:ext cx="1676550" cy="1117700"/>
          </a:xfrm>
          <a:prstGeom prst="flowChartDecision">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Does p evaluate to true?</a:t>
            </a:r>
            <a:endParaRPr sz="1000"/>
          </a:p>
        </p:txBody>
      </p:sp>
      <p:sp>
        <p:nvSpPr>
          <p:cNvPr id="223" name="Google Shape;223;p30"/>
          <p:cNvSpPr/>
          <p:nvPr/>
        </p:nvSpPr>
        <p:spPr>
          <a:xfrm>
            <a:off x="3521625" y="4070550"/>
            <a:ext cx="1166400" cy="664200"/>
          </a:xfrm>
          <a:prstGeom prst="rect">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false</a:t>
            </a:r>
            <a:endParaRPr sz="1000"/>
          </a:p>
        </p:txBody>
      </p:sp>
      <p:sp>
        <p:nvSpPr>
          <p:cNvPr id="224" name="Google Shape;224;p30"/>
          <p:cNvSpPr txBox="1"/>
          <p:nvPr/>
        </p:nvSpPr>
        <p:spPr>
          <a:xfrm>
            <a:off x="4117150" y="2240500"/>
            <a:ext cx="486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No</a:t>
            </a:r>
            <a:endParaRPr/>
          </a:p>
        </p:txBody>
      </p:sp>
      <p:sp>
        <p:nvSpPr>
          <p:cNvPr id="225" name="Google Shape;225;p30"/>
          <p:cNvSpPr/>
          <p:nvPr/>
        </p:nvSpPr>
        <p:spPr>
          <a:xfrm>
            <a:off x="4998775" y="4074957"/>
            <a:ext cx="1166400" cy="664200"/>
          </a:xfrm>
          <a:prstGeom prst="rect">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true</a:t>
            </a:r>
            <a:endParaRPr sz="1000"/>
          </a:p>
        </p:txBody>
      </p:sp>
      <p:sp>
        <p:nvSpPr>
          <p:cNvPr id="226" name="Google Shape;226;p30"/>
          <p:cNvSpPr txBox="1"/>
          <p:nvPr/>
        </p:nvSpPr>
        <p:spPr>
          <a:xfrm>
            <a:off x="4879150" y="1402300"/>
            <a:ext cx="486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Yes</a:t>
            </a:r>
            <a:endParaRPr/>
          </a:p>
        </p:txBody>
      </p:sp>
      <p:cxnSp>
        <p:nvCxnSpPr>
          <p:cNvPr id="227" name="Google Shape;227;p30"/>
          <p:cNvCxnSpPr>
            <a:stCxn id="222" idx="3"/>
            <a:endCxn id="225" idx="0"/>
          </p:cNvCxnSpPr>
          <p:nvPr/>
        </p:nvCxnSpPr>
        <p:spPr>
          <a:xfrm>
            <a:off x="4933350" y="1735050"/>
            <a:ext cx="648600" cy="2340000"/>
          </a:xfrm>
          <a:prstGeom prst="bentConnector2">
            <a:avLst/>
          </a:prstGeom>
          <a:noFill/>
          <a:ln cap="flat" cmpd="sng" w="9525">
            <a:solidFill>
              <a:srgbClr val="595959"/>
            </a:solidFill>
            <a:prstDash val="solid"/>
            <a:round/>
            <a:headEnd len="med" w="med" type="none"/>
            <a:tailEnd len="med" w="med" type="triangle"/>
          </a:ln>
        </p:spPr>
      </p:cxnSp>
      <p:cxnSp>
        <p:nvCxnSpPr>
          <p:cNvPr id="228" name="Google Shape;228;p30"/>
          <p:cNvCxnSpPr/>
          <p:nvPr/>
        </p:nvCxnSpPr>
        <p:spPr>
          <a:xfrm>
            <a:off x="4101825" y="2299975"/>
            <a:ext cx="6000" cy="323400"/>
          </a:xfrm>
          <a:prstGeom prst="straightConnector1">
            <a:avLst/>
          </a:prstGeom>
          <a:noFill/>
          <a:ln cap="flat" cmpd="sng" w="9525">
            <a:solidFill>
              <a:schemeClr val="dk2"/>
            </a:solidFill>
            <a:prstDash val="solid"/>
            <a:round/>
            <a:headEnd len="med" w="med" type="none"/>
            <a:tailEnd len="med" w="med" type="triangle"/>
          </a:ln>
        </p:spPr>
      </p:cxnSp>
      <p:sp>
        <p:nvSpPr>
          <p:cNvPr id="229" name="Google Shape;229;p30"/>
          <p:cNvSpPr/>
          <p:nvPr/>
        </p:nvSpPr>
        <p:spPr>
          <a:xfrm>
            <a:off x="3268561" y="2623375"/>
            <a:ext cx="1676550" cy="1117700"/>
          </a:xfrm>
          <a:prstGeom prst="flowChartDecision">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Does q evaluate to true?</a:t>
            </a:r>
            <a:endParaRPr sz="1000"/>
          </a:p>
        </p:txBody>
      </p:sp>
      <p:cxnSp>
        <p:nvCxnSpPr>
          <p:cNvPr id="230" name="Google Shape;230;p30"/>
          <p:cNvCxnSpPr/>
          <p:nvPr/>
        </p:nvCxnSpPr>
        <p:spPr>
          <a:xfrm>
            <a:off x="4101825" y="3747775"/>
            <a:ext cx="6000" cy="323400"/>
          </a:xfrm>
          <a:prstGeom prst="straightConnector1">
            <a:avLst/>
          </a:prstGeom>
          <a:noFill/>
          <a:ln cap="flat" cmpd="sng" w="9525">
            <a:solidFill>
              <a:schemeClr val="dk2"/>
            </a:solidFill>
            <a:prstDash val="solid"/>
            <a:round/>
            <a:headEnd len="med" w="med" type="none"/>
            <a:tailEnd len="med" w="med" type="triangle"/>
          </a:ln>
        </p:spPr>
      </p:cxnSp>
      <p:cxnSp>
        <p:nvCxnSpPr>
          <p:cNvPr id="231" name="Google Shape;231;p30"/>
          <p:cNvCxnSpPr>
            <a:stCxn id="229" idx="3"/>
            <a:endCxn id="225" idx="0"/>
          </p:cNvCxnSpPr>
          <p:nvPr/>
        </p:nvCxnSpPr>
        <p:spPr>
          <a:xfrm>
            <a:off x="4945111" y="3182225"/>
            <a:ext cx="636900" cy="892800"/>
          </a:xfrm>
          <a:prstGeom prst="bentConnector2">
            <a:avLst/>
          </a:prstGeom>
          <a:noFill/>
          <a:ln cap="flat" cmpd="sng" w="9525">
            <a:solidFill>
              <a:schemeClr val="dk2"/>
            </a:solidFill>
            <a:prstDash val="solid"/>
            <a:round/>
            <a:headEnd len="med" w="med" type="none"/>
            <a:tailEnd len="med" w="med" type="none"/>
          </a:ln>
        </p:spPr>
      </p:cxnSp>
      <p:sp>
        <p:nvSpPr>
          <p:cNvPr id="232" name="Google Shape;232;p30"/>
          <p:cNvSpPr txBox="1"/>
          <p:nvPr/>
        </p:nvSpPr>
        <p:spPr>
          <a:xfrm>
            <a:off x="4879150" y="2850100"/>
            <a:ext cx="486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Yes</a:t>
            </a:r>
            <a:endParaRPr/>
          </a:p>
        </p:txBody>
      </p:sp>
      <p:sp>
        <p:nvSpPr>
          <p:cNvPr id="233" name="Google Shape;233;p30"/>
          <p:cNvSpPr txBox="1"/>
          <p:nvPr/>
        </p:nvSpPr>
        <p:spPr>
          <a:xfrm>
            <a:off x="4117150" y="3688300"/>
            <a:ext cx="486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No</a:t>
            </a:r>
            <a:endParaRPr/>
          </a:p>
        </p:txBody>
      </p:sp>
      <p:sp>
        <p:nvSpPr>
          <p:cNvPr id="234" name="Google Shape;234;p30"/>
          <p:cNvSpPr txBox="1"/>
          <p:nvPr/>
        </p:nvSpPr>
        <p:spPr>
          <a:xfrm>
            <a:off x="665475" y="2482750"/>
            <a:ext cx="21219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3600">
                <a:latin typeface="Courier New"/>
                <a:ea typeface="Courier New"/>
                <a:cs typeface="Courier New"/>
                <a:sym typeface="Courier New"/>
              </a:rPr>
              <a:t>p || q</a:t>
            </a:r>
            <a:endParaRPr sz="3600">
              <a:latin typeface="Courier New"/>
              <a:ea typeface="Courier New"/>
              <a:cs typeface="Courier New"/>
              <a:sym typeface="Courier New"/>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3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200"/>
              <a:t>Repl.it for today: </a:t>
            </a:r>
            <a:endParaRPr sz="2200"/>
          </a:p>
          <a:p>
            <a:pPr indent="0" lvl="0" marL="0" rtl="0" algn="l">
              <a:spcBef>
                <a:spcPts val="1200"/>
              </a:spcBef>
              <a:spcAft>
                <a:spcPts val="0"/>
              </a:spcAft>
              <a:buNone/>
            </a:pPr>
            <a:r>
              <a:rPr lang="en" sz="2200" u="sng">
                <a:solidFill>
                  <a:schemeClr val="hlink"/>
                </a:solidFill>
                <a:hlinkClick r:id="rId3"/>
              </a:rPr>
              <a:t>Compound Boolean Expressions 1</a:t>
            </a:r>
            <a:endParaRPr sz="2200"/>
          </a:p>
          <a:p>
            <a:pPr indent="0" lvl="0" marL="0" rtl="0" algn="l">
              <a:spcBef>
                <a:spcPts val="1200"/>
              </a:spcBef>
              <a:spcAft>
                <a:spcPts val="0"/>
              </a:spcAft>
              <a:buNone/>
            </a:pPr>
            <a:r>
              <a:rPr lang="en" sz="2200" u="sng">
                <a:solidFill>
                  <a:schemeClr val="hlink"/>
                </a:solidFill>
                <a:hlinkClick r:id="rId4"/>
              </a:rPr>
              <a:t>Compound Boolean Expressions 2</a:t>
            </a:r>
            <a:endParaRPr sz="2200"/>
          </a:p>
          <a:p>
            <a:pPr indent="0" lvl="0" marL="0" rtl="0" algn="l">
              <a:spcBef>
                <a:spcPts val="1200"/>
              </a:spcBef>
              <a:spcAft>
                <a:spcPts val="1200"/>
              </a:spcAft>
              <a:buClr>
                <a:schemeClr val="dk1"/>
              </a:buClr>
              <a:buSzPts val="1100"/>
              <a:buFont typeface="Arial"/>
              <a:buNone/>
            </a:pPr>
            <a:r>
              <a:rPr lang="en" sz="2200" u="sng">
                <a:solidFill>
                  <a:schemeClr val="accent5"/>
                </a:solidFill>
                <a:hlinkClick r:id="rId5">
                  <a:extLst>
                    <a:ext uri="{A12FA001-AC4F-418D-AE19-62706E023703}">
                      <ahyp:hlinkClr val="tx"/>
                    </a:ext>
                  </a:extLst>
                </a:hlinkClick>
              </a:rPr>
              <a:t>cafeteria</a:t>
            </a:r>
            <a:endParaRPr sz="2200"/>
          </a:p>
        </p:txBody>
      </p:sp>
      <p:sp>
        <p:nvSpPr>
          <p:cNvPr id="240" name="Google Shape;240;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Practice!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ctrTitle"/>
          </p:nvPr>
        </p:nvSpPr>
        <p:spPr>
          <a:xfrm>
            <a:off x="311708" y="12779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3.4</a:t>
            </a:r>
            <a:endParaRPr/>
          </a:p>
          <a:p>
            <a:pPr indent="0" lvl="0" marL="0" rtl="0" algn="ctr">
              <a:spcBef>
                <a:spcPts val="0"/>
              </a:spcBef>
              <a:spcAft>
                <a:spcPts val="0"/>
              </a:spcAft>
              <a:buNone/>
            </a:pPr>
            <a:r>
              <a:rPr lang="en" sz="4000"/>
              <a:t>else-if r</a:t>
            </a:r>
            <a:r>
              <a:rPr lang="en" sz="4000"/>
              <a:t>eview</a:t>
            </a:r>
            <a:endParaRPr sz="40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Code without else-if</a:t>
            </a:r>
            <a:endParaRPr/>
          </a:p>
        </p:txBody>
      </p:sp>
      <p:sp>
        <p:nvSpPr>
          <p:cNvPr id="66" name="Google Shape;66;p15"/>
          <p:cNvSpPr/>
          <p:nvPr/>
        </p:nvSpPr>
        <p:spPr>
          <a:xfrm>
            <a:off x="6544475" y="310250"/>
            <a:ext cx="1166400" cy="468900"/>
          </a:xfrm>
          <a:prstGeom prst="flowChartDecision">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if (x&lt;0)</a:t>
            </a:r>
            <a:endParaRPr sz="900"/>
          </a:p>
        </p:txBody>
      </p:sp>
      <p:sp>
        <p:nvSpPr>
          <p:cNvPr id="67" name="Google Shape;67;p15"/>
          <p:cNvSpPr/>
          <p:nvPr/>
        </p:nvSpPr>
        <p:spPr>
          <a:xfrm>
            <a:off x="6544475" y="1095025"/>
            <a:ext cx="1166400" cy="468900"/>
          </a:xfrm>
          <a:prstGeom prst="rect">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System.out.println</a:t>
            </a:r>
            <a:endParaRPr sz="900"/>
          </a:p>
          <a:p>
            <a:pPr indent="0" lvl="0" marL="0" rtl="0" algn="ctr">
              <a:spcBef>
                <a:spcPts val="0"/>
              </a:spcBef>
              <a:spcAft>
                <a:spcPts val="0"/>
              </a:spcAft>
              <a:buNone/>
            </a:pPr>
            <a:r>
              <a:rPr lang="en" sz="900"/>
              <a:t>("Negative")</a:t>
            </a:r>
            <a:endParaRPr sz="900"/>
          </a:p>
        </p:txBody>
      </p:sp>
      <p:cxnSp>
        <p:nvCxnSpPr>
          <p:cNvPr id="68" name="Google Shape;68;p15"/>
          <p:cNvCxnSpPr>
            <a:stCxn id="66" idx="2"/>
            <a:endCxn id="67" idx="0"/>
          </p:cNvCxnSpPr>
          <p:nvPr/>
        </p:nvCxnSpPr>
        <p:spPr>
          <a:xfrm>
            <a:off x="7127675" y="779150"/>
            <a:ext cx="0" cy="315900"/>
          </a:xfrm>
          <a:prstGeom prst="straightConnector1">
            <a:avLst/>
          </a:prstGeom>
          <a:noFill/>
          <a:ln cap="flat" cmpd="sng" w="9525">
            <a:solidFill>
              <a:srgbClr val="595959"/>
            </a:solidFill>
            <a:prstDash val="solid"/>
            <a:round/>
            <a:headEnd len="med" w="med" type="none"/>
            <a:tailEnd len="med" w="med" type="triangle"/>
          </a:ln>
        </p:spPr>
      </p:cxnSp>
      <p:sp>
        <p:nvSpPr>
          <p:cNvPr id="69" name="Google Shape;69;p15"/>
          <p:cNvSpPr txBox="1"/>
          <p:nvPr/>
        </p:nvSpPr>
        <p:spPr>
          <a:xfrm>
            <a:off x="7148625" y="725750"/>
            <a:ext cx="486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Yes</a:t>
            </a:r>
            <a:endParaRPr/>
          </a:p>
        </p:txBody>
      </p:sp>
      <p:cxnSp>
        <p:nvCxnSpPr>
          <p:cNvPr id="70" name="Google Shape;70;p15"/>
          <p:cNvCxnSpPr/>
          <p:nvPr/>
        </p:nvCxnSpPr>
        <p:spPr>
          <a:xfrm>
            <a:off x="7126550" y="1561335"/>
            <a:ext cx="1200" cy="315900"/>
          </a:xfrm>
          <a:prstGeom prst="straightConnector1">
            <a:avLst/>
          </a:prstGeom>
          <a:noFill/>
          <a:ln cap="flat" cmpd="sng" w="9525">
            <a:solidFill>
              <a:srgbClr val="595959"/>
            </a:solidFill>
            <a:prstDash val="solid"/>
            <a:round/>
            <a:headEnd len="med" w="med" type="none"/>
            <a:tailEnd len="med" w="med" type="triangle"/>
          </a:ln>
        </p:spPr>
      </p:cxnSp>
      <p:cxnSp>
        <p:nvCxnSpPr>
          <p:cNvPr id="71" name="Google Shape;71;p15"/>
          <p:cNvCxnSpPr/>
          <p:nvPr/>
        </p:nvCxnSpPr>
        <p:spPr>
          <a:xfrm>
            <a:off x="7126475" y="2379157"/>
            <a:ext cx="1200" cy="315900"/>
          </a:xfrm>
          <a:prstGeom prst="straightConnector1">
            <a:avLst/>
          </a:prstGeom>
          <a:noFill/>
          <a:ln cap="flat" cmpd="sng" w="9525">
            <a:solidFill>
              <a:srgbClr val="595959"/>
            </a:solidFill>
            <a:prstDash val="solid"/>
            <a:round/>
            <a:headEnd len="med" w="med" type="none"/>
            <a:tailEnd len="med" w="med" type="triangle"/>
          </a:ln>
        </p:spPr>
      </p:cxnSp>
      <p:sp>
        <p:nvSpPr>
          <p:cNvPr id="72" name="Google Shape;72;p15"/>
          <p:cNvSpPr txBox="1"/>
          <p:nvPr/>
        </p:nvSpPr>
        <p:spPr>
          <a:xfrm>
            <a:off x="7148625" y="2325782"/>
            <a:ext cx="486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Yes</a:t>
            </a:r>
            <a:endParaRPr/>
          </a:p>
        </p:txBody>
      </p:sp>
      <p:sp>
        <p:nvSpPr>
          <p:cNvPr id="73" name="Google Shape;73;p15"/>
          <p:cNvSpPr/>
          <p:nvPr/>
        </p:nvSpPr>
        <p:spPr>
          <a:xfrm>
            <a:off x="6544475" y="1875081"/>
            <a:ext cx="1166400" cy="497375"/>
          </a:xfrm>
          <a:prstGeom prst="flowChartDecision">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if (x&gt;0)</a:t>
            </a:r>
            <a:endParaRPr sz="900"/>
          </a:p>
        </p:txBody>
      </p:sp>
      <p:sp>
        <p:nvSpPr>
          <p:cNvPr id="74" name="Google Shape;74;p15"/>
          <p:cNvSpPr/>
          <p:nvPr/>
        </p:nvSpPr>
        <p:spPr>
          <a:xfrm>
            <a:off x="6544475" y="2695057"/>
            <a:ext cx="1166400" cy="468900"/>
          </a:xfrm>
          <a:prstGeom prst="rect">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System.out.println</a:t>
            </a:r>
            <a:endParaRPr sz="900"/>
          </a:p>
          <a:p>
            <a:pPr indent="0" lvl="0" marL="0" rtl="0" algn="ctr">
              <a:spcBef>
                <a:spcPts val="0"/>
              </a:spcBef>
              <a:spcAft>
                <a:spcPts val="0"/>
              </a:spcAft>
              <a:buNone/>
            </a:pPr>
            <a:r>
              <a:rPr lang="en" sz="900"/>
              <a:t>("Positive")</a:t>
            </a:r>
            <a:endParaRPr sz="900"/>
          </a:p>
        </p:txBody>
      </p:sp>
      <p:cxnSp>
        <p:nvCxnSpPr>
          <p:cNvPr id="75" name="Google Shape;75;p15"/>
          <p:cNvCxnSpPr/>
          <p:nvPr/>
        </p:nvCxnSpPr>
        <p:spPr>
          <a:xfrm>
            <a:off x="7126475" y="3990459"/>
            <a:ext cx="1200" cy="315900"/>
          </a:xfrm>
          <a:prstGeom prst="straightConnector1">
            <a:avLst/>
          </a:prstGeom>
          <a:noFill/>
          <a:ln cap="flat" cmpd="sng" w="9525">
            <a:solidFill>
              <a:srgbClr val="595959"/>
            </a:solidFill>
            <a:prstDash val="solid"/>
            <a:round/>
            <a:headEnd len="med" w="med" type="none"/>
            <a:tailEnd len="med" w="med" type="triangle"/>
          </a:ln>
        </p:spPr>
      </p:cxnSp>
      <p:sp>
        <p:nvSpPr>
          <p:cNvPr id="76" name="Google Shape;76;p15"/>
          <p:cNvSpPr txBox="1"/>
          <p:nvPr/>
        </p:nvSpPr>
        <p:spPr>
          <a:xfrm>
            <a:off x="7148625" y="3937084"/>
            <a:ext cx="486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Yes</a:t>
            </a:r>
            <a:endParaRPr/>
          </a:p>
        </p:txBody>
      </p:sp>
      <p:sp>
        <p:nvSpPr>
          <p:cNvPr id="77" name="Google Shape;77;p15"/>
          <p:cNvSpPr/>
          <p:nvPr/>
        </p:nvSpPr>
        <p:spPr>
          <a:xfrm>
            <a:off x="6544475" y="3486378"/>
            <a:ext cx="1166400" cy="497375"/>
          </a:xfrm>
          <a:prstGeom prst="flowChartDecision">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if (x==0)</a:t>
            </a:r>
            <a:endParaRPr sz="900"/>
          </a:p>
        </p:txBody>
      </p:sp>
      <p:sp>
        <p:nvSpPr>
          <p:cNvPr id="78" name="Google Shape;78;p15"/>
          <p:cNvSpPr/>
          <p:nvPr/>
        </p:nvSpPr>
        <p:spPr>
          <a:xfrm>
            <a:off x="6544475" y="4306359"/>
            <a:ext cx="1166400" cy="468900"/>
          </a:xfrm>
          <a:prstGeom prst="rect">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System.out.println</a:t>
            </a:r>
            <a:endParaRPr sz="900"/>
          </a:p>
          <a:p>
            <a:pPr indent="0" lvl="0" marL="0" rtl="0" algn="ctr">
              <a:spcBef>
                <a:spcPts val="0"/>
              </a:spcBef>
              <a:spcAft>
                <a:spcPts val="0"/>
              </a:spcAft>
              <a:buNone/>
            </a:pPr>
            <a:r>
              <a:rPr lang="en" sz="900"/>
              <a:t>("Zero")</a:t>
            </a:r>
            <a:endParaRPr sz="900"/>
          </a:p>
        </p:txBody>
      </p:sp>
      <p:cxnSp>
        <p:nvCxnSpPr>
          <p:cNvPr id="79" name="Google Shape;79;p15"/>
          <p:cNvCxnSpPr/>
          <p:nvPr/>
        </p:nvCxnSpPr>
        <p:spPr>
          <a:xfrm>
            <a:off x="7126475" y="3163529"/>
            <a:ext cx="1200" cy="315900"/>
          </a:xfrm>
          <a:prstGeom prst="straightConnector1">
            <a:avLst/>
          </a:prstGeom>
          <a:noFill/>
          <a:ln cap="flat" cmpd="sng" w="9525">
            <a:solidFill>
              <a:srgbClr val="595959"/>
            </a:solidFill>
            <a:prstDash val="solid"/>
            <a:round/>
            <a:headEnd len="med" w="med" type="none"/>
            <a:tailEnd len="med" w="med" type="triangle"/>
          </a:ln>
        </p:spPr>
      </p:cxnSp>
      <p:cxnSp>
        <p:nvCxnSpPr>
          <p:cNvPr id="80" name="Google Shape;80;p15"/>
          <p:cNvCxnSpPr>
            <a:stCxn id="66" idx="1"/>
            <a:endCxn id="73" idx="1"/>
          </p:cNvCxnSpPr>
          <p:nvPr/>
        </p:nvCxnSpPr>
        <p:spPr>
          <a:xfrm>
            <a:off x="6544475" y="544700"/>
            <a:ext cx="600" cy="1579200"/>
          </a:xfrm>
          <a:prstGeom prst="bentConnector3">
            <a:avLst>
              <a:gd fmla="val -39687500" name="adj1"/>
            </a:avLst>
          </a:prstGeom>
          <a:noFill/>
          <a:ln cap="flat" cmpd="sng" w="9525">
            <a:solidFill>
              <a:schemeClr val="dk2"/>
            </a:solidFill>
            <a:prstDash val="solid"/>
            <a:round/>
            <a:headEnd len="med" w="med" type="none"/>
            <a:tailEnd len="med" w="med" type="triangle"/>
          </a:ln>
        </p:spPr>
      </p:cxnSp>
      <p:sp>
        <p:nvSpPr>
          <p:cNvPr id="81" name="Google Shape;81;p15"/>
          <p:cNvSpPr txBox="1"/>
          <p:nvPr/>
        </p:nvSpPr>
        <p:spPr>
          <a:xfrm>
            <a:off x="5853225" y="725750"/>
            <a:ext cx="486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No</a:t>
            </a:r>
            <a:endParaRPr/>
          </a:p>
        </p:txBody>
      </p:sp>
      <p:cxnSp>
        <p:nvCxnSpPr>
          <p:cNvPr id="82" name="Google Shape;82;p15"/>
          <p:cNvCxnSpPr>
            <a:stCxn id="73" idx="3"/>
            <a:endCxn id="77" idx="3"/>
          </p:cNvCxnSpPr>
          <p:nvPr/>
        </p:nvCxnSpPr>
        <p:spPr>
          <a:xfrm>
            <a:off x="7710875" y="2123768"/>
            <a:ext cx="600" cy="1611300"/>
          </a:xfrm>
          <a:prstGeom prst="bentConnector3">
            <a:avLst>
              <a:gd fmla="val 39687500" name="adj1"/>
            </a:avLst>
          </a:prstGeom>
          <a:noFill/>
          <a:ln cap="flat" cmpd="sng" w="9525">
            <a:solidFill>
              <a:schemeClr val="dk2"/>
            </a:solidFill>
            <a:prstDash val="solid"/>
            <a:round/>
            <a:headEnd len="med" w="med" type="none"/>
            <a:tailEnd len="med" w="med" type="triangle"/>
          </a:ln>
        </p:spPr>
      </p:cxnSp>
      <p:sp>
        <p:nvSpPr>
          <p:cNvPr id="83" name="Google Shape;83;p15"/>
          <p:cNvSpPr txBox="1"/>
          <p:nvPr/>
        </p:nvSpPr>
        <p:spPr>
          <a:xfrm>
            <a:off x="7910625" y="2706950"/>
            <a:ext cx="486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No</a:t>
            </a:r>
            <a:endParaRPr/>
          </a:p>
        </p:txBody>
      </p:sp>
      <p:cxnSp>
        <p:nvCxnSpPr>
          <p:cNvPr id="84" name="Google Shape;84;p15"/>
          <p:cNvCxnSpPr>
            <a:stCxn id="77" idx="1"/>
          </p:cNvCxnSpPr>
          <p:nvPr/>
        </p:nvCxnSpPr>
        <p:spPr>
          <a:xfrm flipH="1">
            <a:off x="6284375" y="3735066"/>
            <a:ext cx="260100" cy="1419000"/>
          </a:xfrm>
          <a:prstGeom prst="bentConnector2">
            <a:avLst/>
          </a:prstGeom>
          <a:noFill/>
          <a:ln cap="flat" cmpd="sng" w="9525">
            <a:solidFill>
              <a:schemeClr val="dk2"/>
            </a:solidFill>
            <a:prstDash val="solid"/>
            <a:round/>
            <a:headEnd len="med" w="med" type="none"/>
            <a:tailEnd len="med" w="med" type="none"/>
          </a:ln>
        </p:spPr>
      </p:cxnSp>
      <p:sp>
        <p:nvSpPr>
          <p:cNvPr id="85" name="Google Shape;85;p15"/>
          <p:cNvSpPr txBox="1"/>
          <p:nvPr/>
        </p:nvSpPr>
        <p:spPr>
          <a:xfrm>
            <a:off x="5929425" y="4134565"/>
            <a:ext cx="486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No</a:t>
            </a:r>
            <a:endParaRPr/>
          </a:p>
        </p:txBody>
      </p:sp>
      <p:cxnSp>
        <p:nvCxnSpPr>
          <p:cNvPr id="86" name="Google Shape;86;p15"/>
          <p:cNvCxnSpPr>
            <a:stCxn id="78" idx="2"/>
          </p:cNvCxnSpPr>
          <p:nvPr/>
        </p:nvCxnSpPr>
        <p:spPr>
          <a:xfrm>
            <a:off x="7127675" y="4775259"/>
            <a:ext cx="4500" cy="338400"/>
          </a:xfrm>
          <a:prstGeom prst="straightConnector1">
            <a:avLst/>
          </a:prstGeom>
          <a:noFill/>
          <a:ln cap="flat" cmpd="sng" w="9525">
            <a:solidFill>
              <a:schemeClr val="dk2"/>
            </a:solidFill>
            <a:prstDash val="solid"/>
            <a:round/>
            <a:headEnd len="med" w="med" type="none"/>
            <a:tailEnd len="med" w="med" type="triangle"/>
          </a:ln>
        </p:spPr>
      </p:cxnSp>
      <p:pic>
        <p:nvPicPr>
          <p:cNvPr id="87" name="Google Shape;87;p15"/>
          <p:cNvPicPr preferRelativeResize="0"/>
          <p:nvPr/>
        </p:nvPicPr>
        <p:blipFill>
          <a:blip r:embed="rId3">
            <a:alphaModFix/>
          </a:blip>
          <a:stretch>
            <a:fillRect/>
          </a:stretch>
        </p:blipFill>
        <p:spPr>
          <a:xfrm>
            <a:off x="990600" y="1093925"/>
            <a:ext cx="3852104" cy="382097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Code with else-if is faster</a:t>
            </a:r>
            <a:endParaRPr/>
          </a:p>
        </p:txBody>
      </p:sp>
      <p:sp>
        <p:nvSpPr>
          <p:cNvPr id="93" name="Google Shape;93;p16"/>
          <p:cNvSpPr/>
          <p:nvPr/>
        </p:nvSpPr>
        <p:spPr>
          <a:xfrm>
            <a:off x="4868075" y="615050"/>
            <a:ext cx="1166400" cy="468900"/>
          </a:xfrm>
          <a:prstGeom prst="flowChartDecision">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if (x&lt;0)</a:t>
            </a:r>
            <a:endParaRPr sz="900"/>
          </a:p>
        </p:txBody>
      </p:sp>
      <p:sp>
        <p:nvSpPr>
          <p:cNvPr id="94" name="Google Shape;94;p16"/>
          <p:cNvSpPr/>
          <p:nvPr/>
        </p:nvSpPr>
        <p:spPr>
          <a:xfrm>
            <a:off x="4868075" y="2706750"/>
            <a:ext cx="1166400" cy="468900"/>
          </a:xfrm>
          <a:prstGeom prst="rect">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System.out.println</a:t>
            </a:r>
            <a:endParaRPr sz="900"/>
          </a:p>
          <a:p>
            <a:pPr indent="0" lvl="0" marL="0" rtl="0" algn="ctr">
              <a:spcBef>
                <a:spcPts val="0"/>
              </a:spcBef>
              <a:spcAft>
                <a:spcPts val="0"/>
              </a:spcAft>
              <a:buNone/>
            </a:pPr>
            <a:r>
              <a:rPr lang="en" sz="900"/>
              <a:t>("Negative")</a:t>
            </a:r>
            <a:endParaRPr sz="900"/>
          </a:p>
        </p:txBody>
      </p:sp>
      <p:cxnSp>
        <p:nvCxnSpPr>
          <p:cNvPr id="95" name="Google Shape;95;p16"/>
          <p:cNvCxnSpPr>
            <a:stCxn id="93" idx="2"/>
            <a:endCxn id="94" idx="0"/>
          </p:cNvCxnSpPr>
          <p:nvPr/>
        </p:nvCxnSpPr>
        <p:spPr>
          <a:xfrm>
            <a:off x="5451275" y="1083950"/>
            <a:ext cx="0" cy="1622700"/>
          </a:xfrm>
          <a:prstGeom prst="straightConnector1">
            <a:avLst/>
          </a:prstGeom>
          <a:noFill/>
          <a:ln cap="flat" cmpd="sng" w="9525">
            <a:solidFill>
              <a:srgbClr val="595959"/>
            </a:solidFill>
            <a:prstDash val="solid"/>
            <a:round/>
            <a:headEnd len="med" w="med" type="none"/>
            <a:tailEnd len="med" w="med" type="triangle"/>
          </a:ln>
        </p:spPr>
      </p:cxnSp>
      <p:sp>
        <p:nvSpPr>
          <p:cNvPr id="96" name="Google Shape;96;p16"/>
          <p:cNvSpPr txBox="1"/>
          <p:nvPr/>
        </p:nvSpPr>
        <p:spPr>
          <a:xfrm>
            <a:off x="5472225" y="1030550"/>
            <a:ext cx="486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Yes</a:t>
            </a:r>
            <a:endParaRPr/>
          </a:p>
        </p:txBody>
      </p:sp>
      <p:cxnSp>
        <p:nvCxnSpPr>
          <p:cNvPr id="97" name="Google Shape;97;p16"/>
          <p:cNvCxnSpPr>
            <a:endCxn id="98" idx="0"/>
          </p:cNvCxnSpPr>
          <p:nvPr/>
        </p:nvCxnSpPr>
        <p:spPr>
          <a:xfrm>
            <a:off x="6821675" y="1921957"/>
            <a:ext cx="1200" cy="784800"/>
          </a:xfrm>
          <a:prstGeom prst="straightConnector1">
            <a:avLst/>
          </a:prstGeom>
          <a:noFill/>
          <a:ln cap="flat" cmpd="sng" w="9525">
            <a:solidFill>
              <a:srgbClr val="595959"/>
            </a:solidFill>
            <a:prstDash val="solid"/>
            <a:round/>
            <a:headEnd len="med" w="med" type="none"/>
            <a:tailEnd len="med" w="med" type="triangle"/>
          </a:ln>
        </p:spPr>
      </p:cxnSp>
      <p:sp>
        <p:nvSpPr>
          <p:cNvPr id="99" name="Google Shape;99;p16"/>
          <p:cNvSpPr txBox="1"/>
          <p:nvPr/>
        </p:nvSpPr>
        <p:spPr>
          <a:xfrm>
            <a:off x="6843825" y="1868582"/>
            <a:ext cx="486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Yes</a:t>
            </a:r>
            <a:endParaRPr/>
          </a:p>
        </p:txBody>
      </p:sp>
      <p:sp>
        <p:nvSpPr>
          <p:cNvPr id="98" name="Google Shape;98;p16"/>
          <p:cNvSpPr/>
          <p:nvPr/>
        </p:nvSpPr>
        <p:spPr>
          <a:xfrm>
            <a:off x="6239675" y="2706757"/>
            <a:ext cx="1166400" cy="468900"/>
          </a:xfrm>
          <a:prstGeom prst="rect">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System.out.println</a:t>
            </a:r>
            <a:endParaRPr sz="900"/>
          </a:p>
          <a:p>
            <a:pPr indent="0" lvl="0" marL="0" rtl="0" algn="ctr">
              <a:spcBef>
                <a:spcPts val="0"/>
              </a:spcBef>
              <a:spcAft>
                <a:spcPts val="0"/>
              </a:spcAft>
              <a:buNone/>
            </a:pPr>
            <a:r>
              <a:rPr lang="en" sz="900"/>
              <a:t>("Positive")</a:t>
            </a:r>
            <a:endParaRPr sz="900"/>
          </a:p>
        </p:txBody>
      </p:sp>
      <p:sp>
        <p:nvSpPr>
          <p:cNvPr id="100" name="Google Shape;100;p16"/>
          <p:cNvSpPr/>
          <p:nvPr/>
        </p:nvSpPr>
        <p:spPr>
          <a:xfrm>
            <a:off x="7605150" y="2706759"/>
            <a:ext cx="1166400" cy="468900"/>
          </a:xfrm>
          <a:prstGeom prst="rect">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System.out.println</a:t>
            </a:r>
            <a:endParaRPr sz="900"/>
          </a:p>
          <a:p>
            <a:pPr indent="0" lvl="0" marL="0" rtl="0" algn="ctr">
              <a:spcBef>
                <a:spcPts val="0"/>
              </a:spcBef>
              <a:spcAft>
                <a:spcPts val="0"/>
              </a:spcAft>
              <a:buNone/>
            </a:pPr>
            <a:r>
              <a:rPr lang="en" sz="900"/>
              <a:t>("Zero")</a:t>
            </a:r>
            <a:endParaRPr sz="900"/>
          </a:p>
        </p:txBody>
      </p:sp>
      <p:sp>
        <p:nvSpPr>
          <p:cNvPr id="101" name="Google Shape;101;p16"/>
          <p:cNvSpPr txBox="1"/>
          <p:nvPr/>
        </p:nvSpPr>
        <p:spPr>
          <a:xfrm>
            <a:off x="6158025" y="497150"/>
            <a:ext cx="486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No</a:t>
            </a:r>
            <a:endParaRPr/>
          </a:p>
        </p:txBody>
      </p:sp>
      <p:sp>
        <p:nvSpPr>
          <p:cNvPr id="102" name="Google Shape;102;p16"/>
          <p:cNvSpPr/>
          <p:nvPr/>
        </p:nvSpPr>
        <p:spPr>
          <a:xfrm>
            <a:off x="6239675" y="1417881"/>
            <a:ext cx="1166400" cy="497375"/>
          </a:xfrm>
          <a:prstGeom prst="flowChartDecision">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if (x&gt;0)</a:t>
            </a:r>
            <a:endParaRPr sz="900"/>
          </a:p>
        </p:txBody>
      </p:sp>
      <p:cxnSp>
        <p:nvCxnSpPr>
          <p:cNvPr id="103" name="Google Shape;103;p16"/>
          <p:cNvCxnSpPr>
            <a:stCxn id="93" idx="3"/>
            <a:endCxn id="102" idx="0"/>
          </p:cNvCxnSpPr>
          <p:nvPr/>
        </p:nvCxnSpPr>
        <p:spPr>
          <a:xfrm>
            <a:off x="6034475" y="849500"/>
            <a:ext cx="788400" cy="568500"/>
          </a:xfrm>
          <a:prstGeom prst="bentConnector2">
            <a:avLst/>
          </a:prstGeom>
          <a:noFill/>
          <a:ln cap="flat" cmpd="sng" w="9525">
            <a:solidFill>
              <a:schemeClr val="dk2"/>
            </a:solidFill>
            <a:prstDash val="solid"/>
            <a:round/>
            <a:headEnd len="med" w="med" type="none"/>
            <a:tailEnd len="med" w="med" type="triangle"/>
          </a:ln>
        </p:spPr>
      </p:cxnSp>
      <p:cxnSp>
        <p:nvCxnSpPr>
          <p:cNvPr id="104" name="Google Shape;104;p16"/>
          <p:cNvCxnSpPr>
            <a:stCxn id="102" idx="3"/>
            <a:endCxn id="100" idx="0"/>
          </p:cNvCxnSpPr>
          <p:nvPr/>
        </p:nvCxnSpPr>
        <p:spPr>
          <a:xfrm>
            <a:off x="7406075" y="1666568"/>
            <a:ext cx="782400" cy="1040100"/>
          </a:xfrm>
          <a:prstGeom prst="bentConnector2">
            <a:avLst/>
          </a:prstGeom>
          <a:noFill/>
          <a:ln cap="flat" cmpd="sng" w="9525">
            <a:solidFill>
              <a:schemeClr val="dk2"/>
            </a:solidFill>
            <a:prstDash val="solid"/>
            <a:round/>
            <a:headEnd len="med" w="med" type="none"/>
            <a:tailEnd len="med" w="med" type="triangle"/>
          </a:ln>
        </p:spPr>
      </p:cxnSp>
      <p:sp>
        <p:nvSpPr>
          <p:cNvPr id="105" name="Google Shape;105;p16"/>
          <p:cNvSpPr txBox="1"/>
          <p:nvPr/>
        </p:nvSpPr>
        <p:spPr>
          <a:xfrm>
            <a:off x="7453425" y="1335350"/>
            <a:ext cx="486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No</a:t>
            </a:r>
            <a:endParaRPr/>
          </a:p>
        </p:txBody>
      </p:sp>
      <p:pic>
        <p:nvPicPr>
          <p:cNvPr id="106" name="Google Shape;106;p16"/>
          <p:cNvPicPr preferRelativeResize="0"/>
          <p:nvPr/>
        </p:nvPicPr>
        <p:blipFill>
          <a:blip r:embed="rId3">
            <a:alphaModFix/>
          </a:blip>
          <a:stretch>
            <a:fillRect/>
          </a:stretch>
        </p:blipFill>
        <p:spPr>
          <a:xfrm>
            <a:off x="381000" y="1017725"/>
            <a:ext cx="3957135" cy="3820975"/>
          </a:xfrm>
          <a:prstGeom prst="rect">
            <a:avLst/>
          </a:prstGeom>
          <a:noFill/>
          <a:ln>
            <a:noFill/>
          </a:ln>
        </p:spPr>
      </p:pic>
      <p:sp>
        <p:nvSpPr>
          <p:cNvPr id="107" name="Google Shape;107;p16"/>
          <p:cNvSpPr txBox="1"/>
          <p:nvPr/>
        </p:nvSpPr>
        <p:spPr>
          <a:xfrm>
            <a:off x="5152000" y="3555000"/>
            <a:ext cx="3700800" cy="12621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Char char="●"/>
            </a:pPr>
            <a:r>
              <a:rPr lang="en"/>
              <a:t>Jumps around remaining conditions</a:t>
            </a:r>
            <a:endParaRPr/>
          </a:p>
          <a:p>
            <a:pPr indent="-317500" lvl="0" marL="457200" rtl="0" algn="l">
              <a:spcBef>
                <a:spcPts val="0"/>
              </a:spcBef>
              <a:spcAft>
                <a:spcPts val="0"/>
              </a:spcAft>
              <a:buSzPts val="1400"/>
              <a:buChar char="●"/>
            </a:pPr>
            <a:r>
              <a:rPr lang="en"/>
              <a:t>Can use information learned in previous cases – no longer need to check for zero explicitly, since number is known to not be positive or negative</a:t>
            </a:r>
            <a:endParaRPr/>
          </a:p>
        </p:txBody>
      </p:sp>
      <p:cxnSp>
        <p:nvCxnSpPr>
          <p:cNvPr id="108" name="Google Shape;108;p16"/>
          <p:cNvCxnSpPr>
            <a:stCxn id="94" idx="2"/>
            <a:endCxn id="100" idx="2"/>
          </p:cNvCxnSpPr>
          <p:nvPr/>
        </p:nvCxnSpPr>
        <p:spPr>
          <a:xfrm flipH="1" rot="-5400000">
            <a:off x="6819575" y="1807350"/>
            <a:ext cx="600" cy="2737200"/>
          </a:xfrm>
          <a:prstGeom prst="bentConnector3">
            <a:avLst>
              <a:gd fmla="val 39688956" name="adj1"/>
            </a:avLst>
          </a:prstGeom>
          <a:noFill/>
          <a:ln cap="flat" cmpd="sng" w="9525">
            <a:solidFill>
              <a:schemeClr val="dk2"/>
            </a:solidFill>
            <a:prstDash val="solid"/>
            <a:round/>
            <a:headEnd len="med" w="med" type="none"/>
            <a:tailEnd len="med" w="med" type="none"/>
          </a:ln>
        </p:spPr>
      </p:cxnSp>
      <p:cxnSp>
        <p:nvCxnSpPr>
          <p:cNvPr id="109" name="Google Shape;109;p16"/>
          <p:cNvCxnSpPr>
            <a:stCxn id="98" idx="2"/>
          </p:cNvCxnSpPr>
          <p:nvPr/>
        </p:nvCxnSpPr>
        <p:spPr>
          <a:xfrm>
            <a:off x="6822875" y="3175657"/>
            <a:ext cx="17100" cy="4032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else if</a:t>
            </a:r>
            <a:endParaRPr/>
          </a:p>
        </p:txBody>
      </p:sp>
      <p:sp>
        <p:nvSpPr>
          <p:cNvPr id="115" name="Google Shape;115;p17"/>
          <p:cNvSpPr txBox="1"/>
          <p:nvPr>
            <p:ph idx="1" type="body"/>
          </p:nvPr>
        </p:nvSpPr>
        <p:spPr>
          <a:xfrm>
            <a:off x="311700" y="1152475"/>
            <a:ext cx="3969600" cy="3416400"/>
          </a:xfrm>
          <a:prstGeom prst="rect">
            <a:avLst/>
          </a:prstGeom>
        </p:spPr>
        <p:txBody>
          <a:bodyPr anchorCtr="0" anchor="t" bIns="91425" lIns="91425" spcFirstLastPara="1" rIns="91425" wrap="square" tIns="91425">
            <a:normAutofit fontScale="92500" lnSpcReduction="10000"/>
          </a:bodyPr>
          <a:lstStyle/>
          <a:p>
            <a:pPr indent="0" lvl="0" marL="0" rtl="0" algn="l">
              <a:spcBef>
                <a:spcPts val="0"/>
              </a:spcBef>
              <a:spcAft>
                <a:spcPts val="0"/>
              </a:spcAft>
              <a:buNone/>
            </a:pPr>
            <a:r>
              <a:rPr lang="en"/>
              <a:t>In each </a:t>
            </a:r>
            <a:r>
              <a:rPr lang="en">
                <a:latin typeface="Courier New"/>
                <a:ea typeface="Courier New"/>
                <a:cs typeface="Courier New"/>
                <a:sym typeface="Courier New"/>
              </a:rPr>
              <a:t>else if</a:t>
            </a:r>
            <a:r>
              <a:rPr lang="en"/>
              <a:t>, we still know what we learned from previous conditions.</a:t>
            </a:r>
            <a:endParaRPr/>
          </a:p>
          <a:p>
            <a:pPr indent="0" lvl="0" marL="0" rtl="0" algn="l">
              <a:spcBef>
                <a:spcPts val="1200"/>
              </a:spcBef>
              <a:spcAft>
                <a:spcPts val="0"/>
              </a:spcAft>
              <a:buNone/>
            </a:pPr>
            <a:r>
              <a:rPr lang="en">
                <a:latin typeface="Courier New"/>
                <a:ea typeface="Courier New"/>
                <a:cs typeface="Courier New"/>
                <a:sym typeface="Courier New"/>
              </a:rPr>
              <a:t>if (score &gt;= 80)</a:t>
            </a:r>
            <a:r>
              <a:rPr lang="en"/>
              <a:t> ← if this is true, we don't need to also check that score&lt;90.</a:t>
            </a:r>
            <a:endParaRPr/>
          </a:p>
          <a:p>
            <a:pPr indent="0" lvl="0" marL="0" rtl="0" algn="l">
              <a:spcBef>
                <a:spcPts val="1200"/>
              </a:spcBef>
              <a:spcAft>
                <a:spcPts val="0"/>
              </a:spcAft>
              <a:buNone/>
            </a:pPr>
            <a:r>
              <a:rPr lang="en"/>
              <a:t>We know it must be, or the</a:t>
            </a:r>
            <a:br>
              <a:rPr lang="en"/>
            </a:br>
            <a:r>
              <a:rPr lang="en">
                <a:latin typeface="Courier New"/>
                <a:ea typeface="Courier New"/>
                <a:cs typeface="Courier New"/>
                <a:sym typeface="Courier New"/>
              </a:rPr>
              <a:t>if (score &gt;= 90)</a:t>
            </a:r>
            <a:r>
              <a:rPr lang="en"/>
              <a:t> case would've already executed and skipped the rest.</a:t>
            </a:r>
            <a:endParaRPr/>
          </a:p>
          <a:p>
            <a:pPr indent="0" lvl="0" marL="0" rtl="0" algn="l">
              <a:spcBef>
                <a:spcPts val="1200"/>
              </a:spcBef>
              <a:spcAft>
                <a:spcPts val="1200"/>
              </a:spcAft>
              <a:buNone/>
            </a:pPr>
            <a:r>
              <a:rPr lang="en"/>
              <a:t>In the final </a:t>
            </a:r>
            <a:r>
              <a:rPr lang="en">
                <a:latin typeface="Courier New"/>
                <a:ea typeface="Courier New"/>
                <a:cs typeface="Courier New"/>
                <a:sym typeface="Courier New"/>
              </a:rPr>
              <a:t>else</a:t>
            </a:r>
            <a:r>
              <a:rPr lang="en"/>
              <a:t>, we know that score&lt;60 and don't have to check.</a:t>
            </a:r>
            <a:endParaRPr/>
          </a:p>
        </p:txBody>
      </p:sp>
      <p:pic>
        <p:nvPicPr>
          <p:cNvPr id="116" name="Google Shape;116;p17"/>
          <p:cNvPicPr preferRelativeResize="0"/>
          <p:nvPr/>
        </p:nvPicPr>
        <p:blipFill>
          <a:blip r:embed="rId3">
            <a:alphaModFix/>
          </a:blip>
          <a:stretch>
            <a:fillRect/>
          </a:stretch>
        </p:blipFill>
        <p:spPr>
          <a:xfrm>
            <a:off x="4471976" y="372300"/>
            <a:ext cx="4395250" cy="46576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18"/>
          <p:cNvSpPr txBox="1"/>
          <p:nvPr>
            <p:ph type="ctrTitle"/>
          </p:nvPr>
        </p:nvSpPr>
        <p:spPr>
          <a:xfrm>
            <a:off x="235508" y="-24602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3.5</a:t>
            </a:r>
            <a:endParaRPr/>
          </a:p>
          <a:p>
            <a:pPr indent="0" lvl="0" marL="0" rtl="0" algn="ctr">
              <a:spcBef>
                <a:spcPts val="0"/>
              </a:spcBef>
              <a:spcAft>
                <a:spcPts val="0"/>
              </a:spcAft>
              <a:buNone/>
            </a:pPr>
            <a:r>
              <a:rPr lang="en" sz="3200"/>
              <a:t>Compound Boolean Expressions</a:t>
            </a:r>
            <a:endParaRPr sz="3200"/>
          </a:p>
        </p:txBody>
      </p:sp>
      <p:pic>
        <p:nvPicPr>
          <p:cNvPr id="122" name="Google Shape;122;p18"/>
          <p:cNvPicPr preferRelativeResize="0"/>
          <p:nvPr/>
        </p:nvPicPr>
        <p:blipFill>
          <a:blip r:embed="rId3">
            <a:alphaModFix/>
          </a:blip>
          <a:stretch>
            <a:fillRect/>
          </a:stretch>
        </p:blipFill>
        <p:spPr>
          <a:xfrm>
            <a:off x="2851625" y="1941225"/>
            <a:ext cx="3593149" cy="269487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Logical Operators</a:t>
            </a:r>
            <a:endParaRPr/>
          </a:p>
        </p:txBody>
      </p:sp>
      <p:sp>
        <p:nvSpPr>
          <p:cNvPr id="128" name="Google Shape;128;p19"/>
          <p:cNvSpPr txBox="1"/>
          <p:nvPr>
            <p:ph idx="1" type="body"/>
          </p:nvPr>
        </p:nvSpPr>
        <p:spPr>
          <a:xfrm>
            <a:off x="311700" y="1152475"/>
            <a:ext cx="2715300" cy="34164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a:t>Logical And</a:t>
            </a:r>
            <a:endParaRPr/>
          </a:p>
          <a:p>
            <a:pPr indent="0" lvl="0" marL="0" rtl="0" algn="ctr">
              <a:spcBef>
                <a:spcPts val="1200"/>
              </a:spcBef>
              <a:spcAft>
                <a:spcPts val="0"/>
              </a:spcAft>
              <a:buNone/>
            </a:pPr>
            <a:r>
              <a:rPr b="1" i="1" lang="en"/>
              <a:t>p</a:t>
            </a:r>
            <a:r>
              <a:rPr lang="en">
                <a:latin typeface="Courier New"/>
                <a:ea typeface="Courier New"/>
                <a:cs typeface="Courier New"/>
                <a:sym typeface="Courier New"/>
              </a:rPr>
              <a:t> &amp;&amp; </a:t>
            </a:r>
            <a:r>
              <a:rPr b="1" i="1" lang="en"/>
              <a:t>q</a:t>
            </a:r>
            <a:endParaRPr b="1" i="1"/>
          </a:p>
          <a:p>
            <a:pPr indent="0" lvl="0" marL="0" rtl="0" algn="l">
              <a:spcBef>
                <a:spcPts val="1200"/>
              </a:spcBef>
              <a:spcAft>
                <a:spcPts val="0"/>
              </a:spcAft>
              <a:buNone/>
            </a:pPr>
            <a:r>
              <a:rPr lang="en"/>
              <a:t>Evaluates boolean expressions </a:t>
            </a:r>
            <a:r>
              <a:rPr b="1" i="1" lang="en"/>
              <a:t>p</a:t>
            </a:r>
            <a:r>
              <a:rPr lang="en"/>
              <a:t> and </a:t>
            </a:r>
            <a:r>
              <a:rPr b="1" i="1" lang="en"/>
              <a:t>q</a:t>
            </a:r>
            <a:r>
              <a:rPr lang="en"/>
              <a:t>.</a:t>
            </a:r>
            <a:endParaRPr/>
          </a:p>
          <a:p>
            <a:pPr indent="0" lvl="0" marL="0" rtl="0" algn="l">
              <a:spcBef>
                <a:spcPts val="1200"/>
              </a:spcBef>
              <a:spcAft>
                <a:spcPts val="0"/>
              </a:spcAft>
              <a:buNone/>
            </a:pPr>
            <a:r>
              <a:rPr lang="en"/>
              <a:t>Evaluates to </a:t>
            </a:r>
            <a:r>
              <a:rPr lang="en">
                <a:latin typeface="Courier New"/>
                <a:ea typeface="Courier New"/>
                <a:cs typeface="Courier New"/>
                <a:sym typeface="Courier New"/>
              </a:rPr>
              <a:t>true</a:t>
            </a:r>
            <a:r>
              <a:rPr lang="en"/>
              <a:t> if </a:t>
            </a:r>
            <a:r>
              <a:rPr b="1" i="1" lang="en"/>
              <a:t>p</a:t>
            </a:r>
            <a:r>
              <a:rPr lang="en"/>
              <a:t> and </a:t>
            </a:r>
            <a:r>
              <a:rPr b="1" i="1" lang="en"/>
              <a:t>q</a:t>
            </a:r>
            <a:r>
              <a:rPr lang="en"/>
              <a:t> are both </a:t>
            </a:r>
            <a:r>
              <a:rPr lang="en">
                <a:latin typeface="Courier New"/>
                <a:ea typeface="Courier New"/>
                <a:cs typeface="Courier New"/>
                <a:sym typeface="Courier New"/>
              </a:rPr>
              <a:t>true</a:t>
            </a:r>
            <a:r>
              <a:rPr lang="en"/>
              <a:t>, </a:t>
            </a:r>
            <a:r>
              <a:rPr lang="en">
                <a:latin typeface="Courier New"/>
                <a:ea typeface="Courier New"/>
                <a:cs typeface="Courier New"/>
                <a:sym typeface="Courier New"/>
              </a:rPr>
              <a:t>false</a:t>
            </a:r>
            <a:r>
              <a:rPr lang="en"/>
              <a:t> otherwise.</a:t>
            </a:r>
            <a:endParaRPr/>
          </a:p>
          <a:p>
            <a:pPr indent="0" lvl="0" marL="0" rtl="0" algn="l">
              <a:spcBef>
                <a:spcPts val="1200"/>
              </a:spcBef>
              <a:spcAft>
                <a:spcPts val="1200"/>
              </a:spcAft>
              <a:buNone/>
            </a:pPr>
            <a:r>
              <a:rPr lang="en">
                <a:latin typeface="Courier New"/>
                <a:ea typeface="Courier New"/>
                <a:cs typeface="Courier New"/>
                <a:sym typeface="Courier New"/>
              </a:rPr>
              <a:t>if (sunny &amp;&amp; warm) {</a:t>
            </a:r>
            <a:br>
              <a:rPr lang="en">
                <a:latin typeface="Courier New"/>
                <a:ea typeface="Courier New"/>
                <a:cs typeface="Courier New"/>
                <a:sym typeface="Courier New"/>
              </a:rPr>
            </a:br>
            <a:r>
              <a:rPr lang="en">
                <a:latin typeface="Courier New"/>
                <a:ea typeface="Courier New"/>
                <a:cs typeface="Courier New"/>
                <a:sym typeface="Courier New"/>
              </a:rPr>
              <a:t>	…</a:t>
            </a:r>
            <a:br>
              <a:rPr lang="en">
                <a:latin typeface="Courier New"/>
                <a:ea typeface="Courier New"/>
                <a:cs typeface="Courier New"/>
                <a:sym typeface="Courier New"/>
              </a:rPr>
            </a:br>
            <a:r>
              <a:rPr lang="en">
                <a:latin typeface="Courier New"/>
                <a:ea typeface="Courier New"/>
                <a:cs typeface="Courier New"/>
                <a:sym typeface="Courier New"/>
              </a:rPr>
              <a:t>}</a:t>
            </a:r>
            <a:br>
              <a:rPr i="1" lang="en" sz="1800"/>
            </a:br>
            <a:endParaRPr>
              <a:latin typeface="Courier New"/>
              <a:ea typeface="Courier New"/>
              <a:cs typeface="Courier New"/>
              <a:sym typeface="Courier New"/>
            </a:endParaRPr>
          </a:p>
        </p:txBody>
      </p:sp>
      <p:sp>
        <p:nvSpPr>
          <p:cNvPr id="129" name="Google Shape;129;p19"/>
          <p:cNvSpPr txBox="1"/>
          <p:nvPr>
            <p:ph idx="1" type="body"/>
          </p:nvPr>
        </p:nvSpPr>
        <p:spPr>
          <a:xfrm>
            <a:off x="3207300" y="1152475"/>
            <a:ext cx="2715300" cy="34164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rmAutofit/>
          </a:bodyPr>
          <a:lstStyle/>
          <a:p>
            <a:pPr indent="0" lvl="0" marL="0" rtl="0" algn="ctr">
              <a:spcBef>
                <a:spcPts val="0"/>
              </a:spcBef>
              <a:spcAft>
                <a:spcPts val="0"/>
              </a:spcAft>
              <a:buNone/>
            </a:pPr>
            <a:r>
              <a:rPr lang="en"/>
              <a:t>Logical Or</a:t>
            </a:r>
            <a:endParaRPr/>
          </a:p>
          <a:p>
            <a:pPr indent="0" lvl="0" marL="0" rtl="0" algn="ctr">
              <a:spcBef>
                <a:spcPts val="1200"/>
              </a:spcBef>
              <a:spcAft>
                <a:spcPts val="0"/>
              </a:spcAft>
              <a:buNone/>
            </a:pPr>
            <a:r>
              <a:rPr b="1" i="1" lang="en"/>
              <a:t>p</a:t>
            </a:r>
            <a:r>
              <a:rPr lang="en">
                <a:latin typeface="Courier New"/>
                <a:ea typeface="Courier New"/>
                <a:cs typeface="Courier New"/>
                <a:sym typeface="Courier New"/>
              </a:rPr>
              <a:t> || </a:t>
            </a:r>
            <a:r>
              <a:rPr b="1" i="1" lang="en"/>
              <a:t>q</a:t>
            </a:r>
            <a:endParaRPr b="1" i="1"/>
          </a:p>
          <a:p>
            <a:pPr indent="0" lvl="0" marL="0" rtl="0" algn="l">
              <a:spcBef>
                <a:spcPts val="1200"/>
              </a:spcBef>
              <a:spcAft>
                <a:spcPts val="0"/>
              </a:spcAft>
              <a:buNone/>
            </a:pPr>
            <a:r>
              <a:rPr lang="en"/>
              <a:t>Evaluates boolean expressions </a:t>
            </a:r>
            <a:r>
              <a:rPr b="1" i="1" lang="en"/>
              <a:t>x</a:t>
            </a:r>
            <a:r>
              <a:rPr lang="en"/>
              <a:t> and </a:t>
            </a:r>
            <a:r>
              <a:rPr b="1" i="1" lang="en"/>
              <a:t>y</a:t>
            </a:r>
            <a:r>
              <a:rPr lang="en"/>
              <a:t>.</a:t>
            </a:r>
            <a:endParaRPr/>
          </a:p>
          <a:p>
            <a:pPr indent="0" lvl="0" marL="0" rtl="0" algn="l">
              <a:spcBef>
                <a:spcPts val="1200"/>
              </a:spcBef>
              <a:spcAft>
                <a:spcPts val="0"/>
              </a:spcAft>
              <a:buNone/>
            </a:pPr>
            <a:r>
              <a:rPr lang="en"/>
              <a:t>Evaluates to </a:t>
            </a:r>
            <a:r>
              <a:rPr lang="en">
                <a:latin typeface="Courier New"/>
                <a:ea typeface="Courier New"/>
                <a:cs typeface="Courier New"/>
                <a:sym typeface="Courier New"/>
              </a:rPr>
              <a:t>true</a:t>
            </a:r>
            <a:r>
              <a:rPr lang="en"/>
              <a:t> if </a:t>
            </a:r>
            <a:r>
              <a:rPr b="1" i="1" lang="en"/>
              <a:t>p</a:t>
            </a:r>
            <a:r>
              <a:rPr lang="en"/>
              <a:t> or </a:t>
            </a:r>
            <a:r>
              <a:rPr b="1" i="1" lang="en"/>
              <a:t>q</a:t>
            </a:r>
            <a:r>
              <a:rPr lang="en"/>
              <a:t> </a:t>
            </a:r>
            <a:r>
              <a:rPr lang="en"/>
              <a:t>are </a:t>
            </a:r>
            <a:r>
              <a:rPr lang="en">
                <a:latin typeface="Courier New"/>
                <a:ea typeface="Courier New"/>
                <a:cs typeface="Courier New"/>
                <a:sym typeface="Courier New"/>
              </a:rPr>
              <a:t>tru</a:t>
            </a:r>
            <a:r>
              <a:rPr lang="en">
                <a:latin typeface="Courier New"/>
                <a:ea typeface="Courier New"/>
                <a:cs typeface="Courier New"/>
                <a:sym typeface="Courier New"/>
              </a:rPr>
              <a:t>e</a:t>
            </a:r>
            <a:r>
              <a:rPr lang="en"/>
              <a:t>, </a:t>
            </a:r>
            <a:r>
              <a:rPr lang="en">
                <a:latin typeface="Courier New"/>
                <a:ea typeface="Courier New"/>
                <a:cs typeface="Courier New"/>
                <a:sym typeface="Courier New"/>
              </a:rPr>
              <a:t>false</a:t>
            </a:r>
            <a:r>
              <a:rPr lang="en"/>
              <a:t> otherwise.</a:t>
            </a:r>
            <a:endParaRPr/>
          </a:p>
          <a:p>
            <a:pPr indent="0" lvl="0" marL="0" rtl="0" algn="l">
              <a:spcBef>
                <a:spcPts val="1200"/>
              </a:spcBef>
              <a:spcAft>
                <a:spcPts val="1200"/>
              </a:spcAft>
              <a:buNone/>
            </a:pPr>
            <a:r>
              <a:rPr lang="en" sz="1200">
                <a:latin typeface="Courier New"/>
                <a:ea typeface="Courier New"/>
                <a:cs typeface="Courier New"/>
                <a:sym typeface="Courier New"/>
              </a:rPr>
              <a:t>if (christmas || halloween) {</a:t>
            </a:r>
            <a:br>
              <a:rPr lang="en" sz="1200">
                <a:latin typeface="Courier New"/>
                <a:ea typeface="Courier New"/>
                <a:cs typeface="Courier New"/>
                <a:sym typeface="Courier New"/>
              </a:rPr>
            </a:br>
            <a:r>
              <a:rPr lang="en" sz="1200">
                <a:latin typeface="Courier New"/>
                <a:ea typeface="Courier New"/>
                <a:cs typeface="Courier New"/>
                <a:sym typeface="Courier New"/>
              </a:rPr>
              <a:t>	…</a:t>
            </a:r>
            <a:br>
              <a:rPr lang="en" sz="1200">
                <a:latin typeface="Courier New"/>
                <a:ea typeface="Courier New"/>
                <a:cs typeface="Courier New"/>
                <a:sym typeface="Courier New"/>
              </a:rPr>
            </a:br>
            <a:r>
              <a:rPr lang="en" sz="1200">
                <a:latin typeface="Courier New"/>
                <a:ea typeface="Courier New"/>
                <a:cs typeface="Courier New"/>
                <a:sym typeface="Courier New"/>
              </a:rPr>
              <a:t>}</a:t>
            </a:r>
            <a:br>
              <a:rPr i="1" lang="en" sz="1600"/>
            </a:br>
            <a:endParaRPr sz="1200">
              <a:latin typeface="Courier New"/>
              <a:ea typeface="Courier New"/>
              <a:cs typeface="Courier New"/>
              <a:sym typeface="Courier New"/>
            </a:endParaRPr>
          </a:p>
        </p:txBody>
      </p:sp>
      <p:sp>
        <p:nvSpPr>
          <p:cNvPr id="130" name="Google Shape;130;p19"/>
          <p:cNvSpPr txBox="1"/>
          <p:nvPr>
            <p:ph idx="1" type="body"/>
          </p:nvPr>
        </p:nvSpPr>
        <p:spPr>
          <a:xfrm>
            <a:off x="6102900" y="1152475"/>
            <a:ext cx="2715300" cy="34164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rmAutofit lnSpcReduction="20000"/>
          </a:bodyPr>
          <a:lstStyle/>
          <a:p>
            <a:pPr indent="0" lvl="0" marL="0" rtl="0" algn="ctr">
              <a:spcBef>
                <a:spcPts val="0"/>
              </a:spcBef>
              <a:spcAft>
                <a:spcPts val="0"/>
              </a:spcAft>
              <a:buNone/>
            </a:pPr>
            <a:r>
              <a:rPr lang="en"/>
              <a:t>Logical Not</a:t>
            </a:r>
            <a:endParaRPr/>
          </a:p>
          <a:p>
            <a:pPr indent="0" lvl="0" marL="0" rtl="0" algn="ctr">
              <a:spcBef>
                <a:spcPts val="1200"/>
              </a:spcBef>
              <a:spcAft>
                <a:spcPts val="0"/>
              </a:spcAft>
              <a:buNone/>
            </a:pPr>
            <a:r>
              <a:rPr lang="en">
                <a:latin typeface="Courier New"/>
                <a:ea typeface="Courier New"/>
                <a:cs typeface="Courier New"/>
                <a:sym typeface="Courier New"/>
              </a:rPr>
              <a:t>!</a:t>
            </a:r>
            <a:r>
              <a:rPr b="1" i="1" lang="en"/>
              <a:t>p</a:t>
            </a:r>
            <a:endParaRPr b="1" i="1"/>
          </a:p>
          <a:p>
            <a:pPr indent="0" lvl="0" marL="0" rtl="0" algn="l">
              <a:spcBef>
                <a:spcPts val="1200"/>
              </a:spcBef>
              <a:spcAft>
                <a:spcPts val="0"/>
              </a:spcAft>
              <a:buNone/>
            </a:pPr>
            <a:r>
              <a:rPr lang="en"/>
              <a:t>Evaluates boolean expression </a:t>
            </a:r>
            <a:r>
              <a:rPr b="1" i="1" lang="en"/>
              <a:t>p</a:t>
            </a:r>
            <a:r>
              <a:rPr lang="en"/>
              <a:t>.</a:t>
            </a:r>
            <a:endParaRPr/>
          </a:p>
          <a:p>
            <a:pPr indent="0" lvl="0" marL="0" rtl="0" algn="l">
              <a:spcBef>
                <a:spcPts val="1200"/>
              </a:spcBef>
              <a:spcAft>
                <a:spcPts val="0"/>
              </a:spcAft>
              <a:buNone/>
            </a:pPr>
            <a:r>
              <a:rPr lang="en"/>
              <a:t>Evaluates to </a:t>
            </a:r>
            <a:r>
              <a:rPr lang="en">
                <a:latin typeface="Courier New"/>
                <a:ea typeface="Courier New"/>
                <a:cs typeface="Courier New"/>
                <a:sym typeface="Courier New"/>
              </a:rPr>
              <a:t>true</a:t>
            </a:r>
            <a:r>
              <a:rPr lang="en"/>
              <a:t> if </a:t>
            </a:r>
            <a:r>
              <a:rPr b="1" i="1" lang="en"/>
              <a:t>p</a:t>
            </a:r>
            <a:r>
              <a:rPr lang="en"/>
              <a:t> is </a:t>
            </a:r>
            <a:r>
              <a:rPr lang="en">
                <a:latin typeface="Courier New"/>
                <a:ea typeface="Courier New"/>
                <a:cs typeface="Courier New"/>
                <a:sym typeface="Courier New"/>
              </a:rPr>
              <a:t>false</a:t>
            </a:r>
            <a:r>
              <a:rPr lang="en"/>
              <a:t>.</a:t>
            </a:r>
            <a:endParaRPr/>
          </a:p>
          <a:p>
            <a:pPr indent="0" lvl="0" marL="0" rtl="0" algn="l">
              <a:spcBef>
                <a:spcPts val="1200"/>
              </a:spcBef>
              <a:spcAft>
                <a:spcPts val="0"/>
              </a:spcAft>
              <a:buNone/>
            </a:pPr>
            <a:r>
              <a:rPr lang="en"/>
              <a:t>Evaluates to </a:t>
            </a:r>
            <a:r>
              <a:rPr lang="en">
                <a:latin typeface="Courier New"/>
                <a:ea typeface="Courier New"/>
                <a:cs typeface="Courier New"/>
                <a:sym typeface="Courier New"/>
              </a:rPr>
              <a:t>false</a:t>
            </a:r>
            <a:r>
              <a:rPr lang="en"/>
              <a:t> </a:t>
            </a:r>
            <a:r>
              <a:rPr lang="en"/>
              <a:t>if </a:t>
            </a:r>
            <a:r>
              <a:rPr b="1" i="1" lang="en"/>
              <a:t>p</a:t>
            </a:r>
            <a:r>
              <a:rPr lang="en"/>
              <a:t> is </a:t>
            </a:r>
            <a:r>
              <a:rPr lang="en">
                <a:latin typeface="Courier New"/>
                <a:ea typeface="Courier New"/>
                <a:cs typeface="Courier New"/>
                <a:sym typeface="Courier New"/>
              </a:rPr>
              <a:t>true</a:t>
            </a:r>
            <a:r>
              <a:rPr lang="en"/>
              <a:t>.</a:t>
            </a:r>
            <a:endParaRPr/>
          </a:p>
          <a:p>
            <a:pPr indent="0" lvl="0" marL="0" rtl="0" algn="l">
              <a:spcBef>
                <a:spcPts val="1200"/>
              </a:spcBef>
              <a:spcAft>
                <a:spcPts val="1200"/>
              </a:spcAft>
              <a:buNone/>
            </a:pPr>
            <a:r>
              <a:rPr lang="en" sz="1200">
                <a:latin typeface="Courier New"/>
                <a:ea typeface="Courier New"/>
                <a:cs typeface="Courier New"/>
                <a:sym typeface="Courier New"/>
              </a:rPr>
              <a:t>if (!day.equals("Sunday")) {</a:t>
            </a:r>
            <a:br>
              <a:rPr lang="en" sz="1200">
                <a:latin typeface="Courier New"/>
                <a:ea typeface="Courier New"/>
                <a:cs typeface="Courier New"/>
                <a:sym typeface="Courier New"/>
              </a:rPr>
            </a:br>
            <a:r>
              <a:rPr lang="en" sz="1200">
                <a:latin typeface="Courier New"/>
                <a:ea typeface="Courier New"/>
                <a:cs typeface="Courier New"/>
                <a:sym typeface="Courier New"/>
              </a:rPr>
              <a:t>	…</a:t>
            </a:r>
            <a:br>
              <a:rPr lang="en" sz="1200">
                <a:latin typeface="Courier New"/>
                <a:ea typeface="Courier New"/>
                <a:cs typeface="Courier New"/>
                <a:sym typeface="Courier New"/>
              </a:rPr>
            </a:br>
            <a:r>
              <a:rPr lang="en" sz="1200">
                <a:latin typeface="Courier New"/>
                <a:ea typeface="Courier New"/>
                <a:cs typeface="Courier New"/>
                <a:sym typeface="Courier New"/>
              </a:rPr>
              <a:t>}</a:t>
            </a:r>
            <a:endParaRPr sz="1200">
              <a:latin typeface="Courier New"/>
              <a:ea typeface="Courier New"/>
              <a:cs typeface="Courier New"/>
              <a:sym typeface="Courier New"/>
            </a:endParaRPr>
          </a:p>
        </p:txBody>
      </p:sp>
      <p:cxnSp>
        <p:nvCxnSpPr>
          <p:cNvPr id="131" name="Google Shape;131;p19"/>
          <p:cNvCxnSpPr/>
          <p:nvPr/>
        </p:nvCxnSpPr>
        <p:spPr>
          <a:xfrm>
            <a:off x="318425" y="1517450"/>
            <a:ext cx="2700900" cy="0"/>
          </a:xfrm>
          <a:prstGeom prst="straightConnector1">
            <a:avLst/>
          </a:prstGeom>
          <a:noFill/>
          <a:ln cap="flat" cmpd="sng" w="9525">
            <a:solidFill>
              <a:schemeClr val="dk2"/>
            </a:solidFill>
            <a:prstDash val="solid"/>
            <a:round/>
            <a:headEnd len="med" w="med" type="none"/>
            <a:tailEnd len="med" w="med" type="none"/>
          </a:ln>
        </p:spPr>
      </p:cxnSp>
      <p:cxnSp>
        <p:nvCxnSpPr>
          <p:cNvPr id="132" name="Google Shape;132;p19"/>
          <p:cNvCxnSpPr/>
          <p:nvPr/>
        </p:nvCxnSpPr>
        <p:spPr>
          <a:xfrm>
            <a:off x="3216112" y="1517450"/>
            <a:ext cx="2700900" cy="0"/>
          </a:xfrm>
          <a:prstGeom prst="straightConnector1">
            <a:avLst/>
          </a:prstGeom>
          <a:noFill/>
          <a:ln cap="flat" cmpd="sng" w="9525">
            <a:solidFill>
              <a:schemeClr val="dk2"/>
            </a:solidFill>
            <a:prstDash val="solid"/>
            <a:round/>
            <a:headEnd len="med" w="med" type="none"/>
            <a:tailEnd len="med" w="med" type="none"/>
          </a:ln>
        </p:spPr>
      </p:cxnSp>
      <p:cxnSp>
        <p:nvCxnSpPr>
          <p:cNvPr id="133" name="Google Shape;133;p19"/>
          <p:cNvCxnSpPr/>
          <p:nvPr/>
        </p:nvCxnSpPr>
        <p:spPr>
          <a:xfrm>
            <a:off x="6111712" y="1517450"/>
            <a:ext cx="2700900" cy="0"/>
          </a:xfrm>
          <a:prstGeom prst="straightConnector1">
            <a:avLst/>
          </a:prstGeom>
          <a:noFill/>
          <a:ln cap="flat" cmpd="sng" w="9525">
            <a:solidFill>
              <a:schemeClr val="dk2"/>
            </a:solidFill>
            <a:prstDash val="solid"/>
            <a:round/>
            <a:headEnd len="med" w="med" type="none"/>
            <a:tailEnd len="med" w="med" type="none"/>
          </a:ln>
        </p:spPr>
      </p:cxnSp>
      <p:sp>
        <p:nvSpPr>
          <p:cNvPr id="134" name="Google Shape;134;p19"/>
          <p:cNvSpPr txBox="1"/>
          <p:nvPr/>
        </p:nvSpPr>
        <p:spPr>
          <a:xfrm>
            <a:off x="430625" y="4631550"/>
            <a:ext cx="8222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a:t>Why</a:t>
            </a:r>
            <a:r>
              <a:rPr i="1" lang="en"/>
              <a:t> p and q? In logic textbooks, the "default" names for logical propositions are p and q</a:t>
            </a:r>
            <a:r>
              <a:rPr i="1" lang="en"/>
              <a:t>.</a:t>
            </a:r>
            <a:endParaRPr i="1"/>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Logi</a:t>
            </a:r>
            <a:r>
              <a:rPr lang="en"/>
              <a:t>cal Or is inclusive or</a:t>
            </a:r>
            <a:endParaRPr/>
          </a:p>
        </p:txBody>
      </p:sp>
      <p:sp>
        <p:nvSpPr>
          <p:cNvPr id="140" name="Google Shape;140;p20"/>
          <p:cNvSpPr txBox="1"/>
          <p:nvPr>
            <p:ph idx="1" type="body"/>
          </p:nvPr>
        </p:nvSpPr>
        <p:spPr>
          <a:xfrm>
            <a:off x="387900" y="1152475"/>
            <a:ext cx="2715300" cy="34164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rmAutofit/>
          </a:bodyPr>
          <a:lstStyle/>
          <a:p>
            <a:pPr indent="0" lvl="0" marL="0" rtl="0" algn="ctr">
              <a:spcBef>
                <a:spcPts val="0"/>
              </a:spcBef>
              <a:spcAft>
                <a:spcPts val="0"/>
              </a:spcAft>
              <a:buNone/>
            </a:pPr>
            <a:r>
              <a:rPr lang="en"/>
              <a:t>Logical Or</a:t>
            </a:r>
            <a:endParaRPr/>
          </a:p>
          <a:p>
            <a:pPr indent="0" lvl="0" marL="0" rtl="0" algn="ctr">
              <a:spcBef>
                <a:spcPts val="1200"/>
              </a:spcBef>
              <a:spcAft>
                <a:spcPts val="0"/>
              </a:spcAft>
              <a:buNone/>
            </a:pPr>
            <a:r>
              <a:rPr b="1" i="1" lang="en"/>
              <a:t>p</a:t>
            </a:r>
            <a:r>
              <a:rPr lang="en">
                <a:latin typeface="Courier New"/>
                <a:ea typeface="Courier New"/>
                <a:cs typeface="Courier New"/>
                <a:sym typeface="Courier New"/>
              </a:rPr>
              <a:t> || </a:t>
            </a:r>
            <a:r>
              <a:rPr b="1" i="1" lang="en"/>
              <a:t>q</a:t>
            </a:r>
            <a:endParaRPr b="1" i="1"/>
          </a:p>
          <a:p>
            <a:pPr indent="0" lvl="0" marL="0" rtl="0" algn="l">
              <a:spcBef>
                <a:spcPts val="1200"/>
              </a:spcBef>
              <a:spcAft>
                <a:spcPts val="0"/>
              </a:spcAft>
              <a:buNone/>
            </a:pPr>
            <a:r>
              <a:rPr lang="en"/>
              <a:t>Evaluates boolean expressions </a:t>
            </a:r>
            <a:r>
              <a:rPr b="1" i="1" lang="en"/>
              <a:t>p</a:t>
            </a:r>
            <a:r>
              <a:rPr lang="en"/>
              <a:t> and </a:t>
            </a:r>
            <a:r>
              <a:rPr b="1" i="1" lang="en"/>
              <a:t>q</a:t>
            </a:r>
            <a:r>
              <a:rPr lang="en"/>
              <a:t>.</a:t>
            </a:r>
            <a:endParaRPr/>
          </a:p>
          <a:p>
            <a:pPr indent="0" lvl="0" marL="0" rtl="0" algn="l">
              <a:spcBef>
                <a:spcPts val="1200"/>
              </a:spcBef>
              <a:spcAft>
                <a:spcPts val="0"/>
              </a:spcAft>
              <a:buNone/>
            </a:pPr>
            <a:r>
              <a:rPr lang="en"/>
              <a:t>Evaluates to </a:t>
            </a:r>
            <a:r>
              <a:rPr lang="en">
                <a:latin typeface="Courier New"/>
                <a:ea typeface="Courier New"/>
                <a:cs typeface="Courier New"/>
                <a:sym typeface="Courier New"/>
              </a:rPr>
              <a:t>true</a:t>
            </a:r>
            <a:r>
              <a:rPr lang="en"/>
              <a:t> if </a:t>
            </a:r>
            <a:r>
              <a:rPr b="1" i="1" lang="en"/>
              <a:t>p</a:t>
            </a:r>
            <a:r>
              <a:rPr lang="en"/>
              <a:t> or </a:t>
            </a:r>
            <a:r>
              <a:rPr b="1" i="1" lang="en"/>
              <a:t>q</a:t>
            </a:r>
            <a:r>
              <a:rPr lang="en"/>
              <a:t> are </a:t>
            </a:r>
            <a:r>
              <a:rPr lang="en">
                <a:latin typeface="Courier New"/>
                <a:ea typeface="Courier New"/>
                <a:cs typeface="Courier New"/>
                <a:sym typeface="Courier New"/>
              </a:rPr>
              <a:t>true</a:t>
            </a:r>
            <a:r>
              <a:rPr lang="en"/>
              <a:t>, </a:t>
            </a:r>
            <a:r>
              <a:rPr lang="en">
                <a:latin typeface="Courier New"/>
                <a:ea typeface="Courier New"/>
                <a:cs typeface="Courier New"/>
                <a:sym typeface="Courier New"/>
              </a:rPr>
              <a:t>false</a:t>
            </a:r>
            <a:r>
              <a:rPr lang="en"/>
              <a:t> otherwise.</a:t>
            </a:r>
            <a:endParaRPr/>
          </a:p>
          <a:p>
            <a:pPr indent="0" lvl="0" marL="0" rtl="0" algn="l">
              <a:spcBef>
                <a:spcPts val="1200"/>
              </a:spcBef>
              <a:spcAft>
                <a:spcPts val="1200"/>
              </a:spcAft>
              <a:buNone/>
            </a:pPr>
            <a:r>
              <a:rPr lang="en" sz="1200">
                <a:latin typeface="Courier New"/>
                <a:ea typeface="Courier New"/>
                <a:cs typeface="Courier New"/>
                <a:sym typeface="Courier New"/>
              </a:rPr>
              <a:t>if (christmas || halloween) {</a:t>
            </a:r>
            <a:br>
              <a:rPr lang="en" sz="1200">
                <a:latin typeface="Courier New"/>
                <a:ea typeface="Courier New"/>
                <a:cs typeface="Courier New"/>
                <a:sym typeface="Courier New"/>
              </a:rPr>
            </a:br>
            <a:r>
              <a:rPr lang="en" sz="1200">
                <a:latin typeface="Courier New"/>
                <a:ea typeface="Courier New"/>
                <a:cs typeface="Courier New"/>
                <a:sym typeface="Courier New"/>
              </a:rPr>
              <a:t>	…</a:t>
            </a:r>
            <a:br>
              <a:rPr lang="en" sz="1200">
                <a:latin typeface="Courier New"/>
                <a:ea typeface="Courier New"/>
                <a:cs typeface="Courier New"/>
                <a:sym typeface="Courier New"/>
              </a:rPr>
            </a:br>
            <a:r>
              <a:rPr lang="en" sz="1200">
                <a:latin typeface="Courier New"/>
                <a:ea typeface="Courier New"/>
                <a:cs typeface="Courier New"/>
                <a:sym typeface="Courier New"/>
              </a:rPr>
              <a:t>}</a:t>
            </a:r>
            <a:br>
              <a:rPr i="1" lang="en" sz="1600"/>
            </a:br>
            <a:endParaRPr sz="1200">
              <a:latin typeface="Courier New"/>
              <a:ea typeface="Courier New"/>
              <a:cs typeface="Courier New"/>
              <a:sym typeface="Courier New"/>
            </a:endParaRPr>
          </a:p>
        </p:txBody>
      </p:sp>
      <p:cxnSp>
        <p:nvCxnSpPr>
          <p:cNvPr id="141" name="Google Shape;141;p20"/>
          <p:cNvCxnSpPr/>
          <p:nvPr/>
        </p:nvCxnSpPr>
        <p:spPr>
          <a:xfrm>
            <a:off x="396712" y="1517450"/>
            <a:ext cx="2700900" cy="0"/>
          </a:xfrm>
          <a:prstGeom prst="straightConnector1">
            <a:avLst/>
          </a:prstGeom>
          <a:noFill/>
          <a:ln cap="flat" cmpd="sng" w="9525">
            <a:solidFill>
              <a:schemeClr val="dk2"/>
            </a:solidFill>
            <a:prstDash val="solid"/>
            <a:round/>
            <a:headEnd len="med" w="med" type="none"/>
            <a:tailEnd len="med" w="med" type="none"/>
          </a:ln>
        </p:spPr>
      </p:cxnSp>
      <p:sp>
        <p:nvSpPr>
          <p:cNvPr id="142" name="Google Shape;142;p20"/>
          <p:cNvSpPr txBox="1"/>
          <p:nvPr/>
        </p:nvSpPr>
        <p:spPr>
          <a:xfrm>
            <a:off x="4119650" y="997675"/>
            <a:ext cx="3990300" cy="375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b="1" lang="en">
                <a:solidFill>
                  <a:schemeClr val="dk1"/>
                </a:solidFill>
              </a:rPr>
              <a:t>Exclusive Or</a:t>
            </a:r>
            <a:endParaRPr b="1">
              <a:solidFill>
                <a:schemeClr val="dk1"/>
              </a:solidFill>
            </a:endParaRPr>
          </a:p>
          <a:p>
            <a:pPr indent="0" lvl="0" marL="0" rtl="0" algn="l">
              <a:spcBef>
                <a:spcPts val="0"/>
              </a:spcBef>
              <a:spcAft>
                <a:spcPts val="0"/>
              </a:spcAft>
              <a:buNone/>
            </a:pPr>
            <a:r>
              <a:rPr lang="en"/>
              <a:t>In English, "or" is often </a:t>
            </a:r>
            <a:r>
              <a:rPr b="1" lang="en"/>
              <a:t>exclusive or</a:t>
            </a:r>
            <a:r>
              <a:rPr lang="en"/>
              <a:t>, choosing between two possibilities.</a:t>
            </a:r>
            <a:endParaRPr/>
          </a:p>
          <a:p>
            <a:pPr indent="0" lvl="0" marL="0" rtl="0" algn="l">
              <a:spcBef>
                <a:spcPts val="0"/>
              </a:spcBef>
              <a:spcAft>
                <a:spcPts val="0"/>
              </a:spcAft>
              <a:buClr>
                <a:schemeClr val="dk1"/>
              </a:buClr>
              <a:buSzPts val="1100"/>
              <a:buFont typeface="Arial"/>
              <a:buNone/>
            </a:pPr>
            <a:r>
              <a:rPr lang="en">
                <a:solidFill>
                  <a:schemeClr val="dk1"/>
                </a:solidFill>
              </a:rPr>
              <a:t>"Do you want to be Player 1 or Player 2 in this game?"</a:t>
            </a:r>
            <a:endParaRPr>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None/>
            </a:pPr>
            <a:r>
              <a:rPr b="1" lang="en"/>
              <a:t>Inclusive Or</a:t>
            </a:r>
            <a:endParaRPr b="1"/>
          </a:p>
          <a:p>
            <a:pPr indent="0" lvl="0" marL="0" rtl="0" algn="l">
              <a:spcBef>
                <a:spcPts val="0"/>
              </a:spcBef>
              <a:spcAft>
                <a:spcPts val="0"/>
              </a:spcAft>
              <a:buNone/>
            </a:pPr>
            <a:r>
              <a:rPr lang="en"/>
              <a:t>"He ate cake, or ice cream, or both."</a:t>
            </a:r>
            <a:endParaRPr/>
          </a:p>
          <a:p>
            <a:pPr indent="0" lvl="0" marL="0" rtl="0" algn="l">
              <a:spcBef>
                <a:spcPts val="0"/>
              </a:spcBef>
              <a:spcAft>
                <a:spcPts val="0"/>
              </a:spcAft>
              <a:buNone/>
            </a:pPr>
            <a:r>
              <a:rPr lang="en"/>
              <a:t>Either proposition can be true for the whole statement to be true.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a:t>
            </a:r>
            <a:r>
              <a:rPr lang="en">
                <a:latin typeface="Courier New"/>
                <a:ea typeface="Courier New"/>
                <a:cs typeface="Courier New"/>
                <a:sym typeface="Courier New"/>
              </a:rPr>
              <a:t>||</a:t>
            </a:r>
            <a:r>
              <a:rPr lang="en"/>
              <a:t> operator performs an </a:t>
            </a:r>
            <a:r>
              <a:rPr b="1" lang="en"/>
              <a:t>inclusive or</a:t>
            </a:r>
            <a:r>
              <a:rPr lang="en"/>
              <a:t>. Either side can be true for it to be true.</a:t>
            </a:r>
            <a:endParaRPr/>
          </a:p>
          <a:p>
            <a:pPr indent="0" lvl="0" marL="0" rtl="0" algn="l">
              <a:spcBef>
                <a:spcPts val="0"/>
              </a:spcBef>
              <a:spcAft>
                <a:spcPts val="0"/>
              </a:spcAft>
              <a:buNone/>
            </a:pPr>
            <a:r>
              <a:t/>
            </a:r>
            <a:endParaRPr/>
          </a:p>
          <a:p>
            <a:pPr indent="0" lvl="0" marL="0" rtl="0" algn="l">
              <a:spcBef>
                <a:spcPts val="0"/>
              </a:spcBef>
              <a:spcAft>
                <a:spcPts val="0"/>
              </a:spcAft>
              <a:buNone/>
            </a:pPr>
            <a:r>
              <a:rPr lang="en" sz="1200">
                <a:latin typeface="Courier New"/>
                <a:ea typeface="Courier New"/>
                <a:cs typeface="Courier New"/>
                <a:sym typeface="Courier New"/>
              </a:rPr>
              <a:t>if (ateCake || ateIceCream) {</a:t>
            </a:r>
            <a:endParaRPr sz="1200">
              <a:latin typeface="Courier New"/>
              <a:ea typeface="Courier New"/>
              <a:cs typeface="Courier New"/>
              <a:sym typeface="Courier New"/>
            </a:endParaRPr>
          </a:p>
          <a:p>
            <a:pPr indent="0" lvl="0" marL="0" rtl="0" algn="l">
              <a:spcBef>
                <a:spcPts val="0"/>
              </a:spcBef>
              <a:spcAft>
                <a:spcPts val="0"/>
              </a:spcAft>
              <a:buNone/>
            </a:pPr>
            <a:r>
              <a:rPr lang="en" sz="1200">
                <a:latin typeface="Courier New"/>
                <a:ea typeface="Courier New"/>
                <a:cs typeface="Courier New"/>
                <a:sym typeface="Courier New"/>
              </a:rPr>
              <a:t>	… </a:t>
            </a:r>
            <a:r>
              <a:rPr i="1" lang="en" sz="1200"/>
              <a:t>executes if either is true</a:t>
            </a:r>
            <a:r>
              <a:rPr lang="en" sz="1200"/>
              <a:t>  </a:t>
            </a:r>
            <a:r>
              <a:rPr lang="en" sz="1200">
                <a:solidFill>
                  <a:schemeClr val="dk1"/>
                </a:solidFill>
                <a:latin typeface="Courier New"/>
                <a:ea typeface="Courier New"/>
                <a:cs typeface="Courier New"/>
                <a:sym typeface="Courier New"/>
              </a:rPr>
              <a:t>…</a:t>
            </a:r>
            <a:endParaRPr sz="1200"/>
          </a:p>
          <a:p>
            <a:pPr indent="0" lvl="0" marL="0" rtl="0" algn="l">
              <a:spcBef>
                <a:spcPts val="0"/>
              </a:spcBef>
              <a:spcAft>
                <a:spcPts val="0"/>
              </a:spcAft>
              <a:buNone/>
            </a:pPr>
            <a:r>
              <a:rPr lang="en" sz="1200">
                <a:latin typeface="Courier New"/>
                <a:ea typeface="Courier New"/>
                <a:cs typeface="Courier New"/>
                <a:sym typeface="Courier New"/>
              </a:rPr>
              <a:t>}</a:t>
            </a:r>
            <a:endParaRPr sz="1200">
              <a:latin typeface="Courier New"/>
              <a:ea typeface="Courier New"/>
              <a:cs typeface="Courier New"/>
              <a:sym typeface="Courier New"/>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Why is it double &amp;&amp;, double ||?</a:t>
            </a:r>
            <a:endParaRPr/>
          </a:p>
        </p:txBody>
      </p:sp>
      <p:sp>
        <p:nvSpPr>
          <p:cNvPr id="148" name="Google Shape;148;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85000" lnSpcReduction="10000"/>
          </a:bodyPr>
          <a:lstStyle/>
          <a:p>
            <a:pPr indent="0" lvl="0" marL="0" rtl="0" algn="l">
              <a:spcBef>
                <a:spcPts val="0"/>
              </a:spcBef>
              <a:spcAft>
                <a:spcPts val="0"/>
              </a:spcAft>
              <a:buNone/>
            </a:pPr>
            <a:r>
              <a:rPr lang="en"/>
              <a:t>This dates back to the C programming language (1970) that inspired Java and many other languages.</a:t>
            </a:r>
            <a:endParaRPr/>
          </a:p>
          <a:p>
            <a:pPr indent="0" lvl="0" marL="0" rtl="0" algn="l">
              <a:spcBef>
                <a:spcPts val="1200"/>
              </a:spcBef>
              <a:spcAft>
                <a:spcPts val="0"/>
              </a:spcAft>
              <a:buNone/>
            </a:pPr>
            <a:r>
              <a:rPr lang="en">
                <a:latin typeface="Courier New"/>
                <a:ea typeface="Courier New"/>
                <a:cs typeface="Courier New"/>
                <a:sym typeface="Courier New"/>
              </a:rPr>
              <a:t>&amp;</a:t>
            </a:r>
            <a:r>
              <a:rPr lang="en"/>
              <a:t> and </a:t>
            </a:r>
            <a:r>
              <a:rPr lang="en">
                <a:latin typeface="Courier New"/>
                <a:ea typeface="Courier New"/>
                <a:cs typeface="Courier New"/>
                <a:sym typeface="Courier New"/>
              </a:rPr>
              <a:t>|</a:t>
            </a:r>
            <a:r>
              <a:rPr b="1" lang="en"/>
              <a:t> </a:t>
            </a:r>
            <a:r>
              <a:rPr lang="en"/>
              <a:t>are "bitwise" operators that "twiddle" individual bits in integers, like we saw with the binary addition repl.it exercise.</a:t>
            </a:r>
            <a:endParaRPr/>
          </a:p>
          <a:p>
            <a:pPr indent="0" lvl="0" marL="0" rtl="0" algn="l">
              <a:spcBef>
                <a:spcPts val="1200"/>
              </a:spcBef>
              <a:spcAft>
                <a:spcPts val="0"/>
              </a:spcAft>
              <a:buNone/>
            </a:pPr>
            <a:r>
              <a:rPr lang="en">
                <a:latin typeface="Courier New"/>
                <a:ea typeface="Courier New"/>
                <a:cs typeface="Courier New"/>
                <a:sym typeface="Courier New"/>
              </a:rPr>
              <a:t>&amp;</a:t>
            </a:r>
            <a:r>
              <a:rPr lang="en"/>
              <a:t> and </a:t>
            </a:r>
            <a:r>
              <a:rPr lang="en">
                <a:latin typeface="Courier New"/>
                <a:ea typeface="Courier New"/>
                <a:cs typeface="Courier New"/>
                <a:sym typeface="Courier New"/>
              </a:rPr>
              <a:t>|</a:t>
            </a:r>
            <a:r>
              <a:rPr lang="en"/>
              <a:t> were taken, so C used </a:t>
            </a:r>
            <a:r>
              <a:rPr lang="en">
                <a:latin typeface="Courier New"/>
                <a:ea typeface="Courier New"/>
                <a:cs typeface="Courier New"/>
                <a:sym typeface="Courier New"/>
              </a:rPr>
              <a:t>&amp;&amp;</a:t>
            </a:r>
            <a:r>
              <a:rPr lang="en"/>
              <a:t> and </a:t>
            </a:r>
            <a:r>
              <a:rPr lang="en">
                <a:latin typeface="Courier New"/>
                <a:ea typeface="Courier New"/>
                <a:cs typeface="Courier New"/>
                <a:sym typeface="Courier New"/>
              </a:rPr>
              <a:t>||</a:t>
            </a:r>
            <a:r>
              <a:rPr lang="en"/>
              <a:t> for logical operators.</a:t>
            </a:r>
            <a:endParaRPr/>
          </a:p>
          <a:p>
            <a:pPr indent="0" lvl="0" marL="0" rtl="0" algn="l">
              <a:spcBef>
                <a:spcPts val="1200"/>
              </a:spcBef>
              <a:spcAft>
                <a:spcPts val="0"/>
              </a:spcAft>
              <a:buNone/>
            </a:pPr>
            <a:r>
              <a:rPr lang="en"/>
              <a:t>That made its way into many other languages, including Java, JavaScript, Ruby, Scala, Go, …</a:t>
            </a:r>
            <a:endParaRPr/>
          </a:p>
          <a:p>
            <a:pPr indent="0" lvl="0" marL="0" rtl="0" algn="l">
              <a:spcBef>
                <a:spcPts val="1200"/>
              </a:spcBef>
              <a:spcAft>
                <a:spcPts val="0"/>
              </a:spcAft>
              <a:buNone/>
            </a:pPr>
            <a:r>
              <a:rPr lang="en"/>
              <a:t>But not Python! Python spells out </a:t>
            </a:r>
            <a:r>
              <a:rPr lang="en">
                <a:latin typeface="Courier New"/>
                <a:ea typeface="Courier New"/>
                <a:cs typeface="Courier New"/>
                <a:sym typeface="Courier New"/>
              </a:rPr>
              <a:t>and</a:t>
            </a:r>
            <a:r>
              <a:rPr lang="en"/>
              <a:t> and </a:t>
            </a:r>
            <a:r>
              <a:rPr lang="en">
                <a:latin typeface="Courier New"/>
                <a:ea typeface="Courier New"/>
                <a:cs typeface="Courier New"/>
                <a:sym typeface="Courier New"/>
              </a:rPr>
              <a:t>or</a:t>
            </a:r>
            <a:r>
              <a:rPr lang="en"/>
              <a:t> !</a:t>
            </a:r>
            <a:endParaRPr/>
          </a:p>
          <a:p>
            <a:pPr indent="0" lvl="0" marL="0" rtl="0" algn="l">
              <a:spcBef>
                <a:spcPts val="1200"/>
              </a:spcBef>
              <a:spcAft>
                <a:spcPts val="0"/>
              </a:spcAft>
              <a:buNone/>
            </a:pPr>
            <a:r>
              <a:rPr lang="en"/>
              <a:t>C/C++/Java use symbols for most operators instead of words.</a:t>
            </a:r>
            <a:endParaRPr/>
          </a:p>
          <a:p>
            <a:pPr indent="0" lvl="0" marL="0" rtl="0" algn="l">
              <a:spcBef>
                <a:spcPts val="1200"/>
              </a:spcBef>
              <a:spcAft>
                <a:spcPts val="1200"/>
              </a:spcAft>
              <a:buNone/>
            </a:pPr>
            <a:r>
              <a:rPr lang="en"/>
              <a:t>For this course, you don't need to know </a:t>
            </a:r>
            <a:r>
              <a:rPr lang="en">
                <a:latin typeface="Courier New"/>
                <a:ea typeface="Courier New"/>
                <a:cs typeface="Courier New"/>
                <a:sym typeface="Courier New"/>
              </a:rPr>
              <a:t>&amp;</a:t>
            </a:r>
            <a:r>
              <a:rPr lang="en"/>
              <a:t> and </a:t>
            </a:r>
            <a:r>
              <a:rPr lang="en">
                <a:latin typeface="Courier New"/>
                <a:ea typeface="Courier New"/>
                <a:cs typeface="Courier New"/>
                <a:sym typeface="Courier New"/>
              </a:rPr>
              <a:t>|</a:t>
            </a:r>
            <a:r>
              <a:rPr lang="en"/>
              <a:t> . Just remember to use </a:t>
            </a:r>
            <a:r>
              <a:rPr lang="en">
                <a:latin typeface="Courier New"/>
                <a:ea typeface="Courier New"/>
                <a:cs typeface="Courier New"/>
                <a:sym typeface="Courier New"/>
              </a:rPr>
              <a:t>&amp;&amp;</a:t>
            </a:r>
            <a:r>
              <a:rPr lang="en"/>
              <a:t> and </a:t>
            </a:r>
            <a:r>
              <a:rPr lang="en">
                <a:latin typeface="Courier New"/>
                <a:ea typeface="Courier New"/>
                <a:cs typeface="Courier New"/>
                <a:sym typeface="Courier New"/>
              </a:rPr>
              <a:t>||</a:t>
            </a:r>
            <a:r>
              <a:rPr lang="en"/>
              <a:t> instead!</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